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91" d="100"/>
          <a:sy n="91" d="100"/>
        </p:scale>
        <p:origin x="390" y="9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12/12/2016</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6" name="Date Placeholder 2"/>
          <p:cNvSpPr>
            <a:spLocks noGrp="1"/>
          </p:cNvSpPr>
          <p:nvPr>
            <p:ph type="dt" sz="quarter" idx="1"/>
          </p:nvPr>
        </p:nvSpPr>
        <p:spPr/>
        <p:txBody>
          <a:bodyPr/>
          <a:lstStyle/>
          <a:p>
            <a:pPr>
              <a:defRPr/>
            </a:pPr>
            <a:fld id="{1B46AC5E-1E10-475D-A752-2855438F9F8A}" type="datetime1">
              <a:rPr lang="en-US" smtClean="0"/>
              <a:pPr>
                <a:defRPr/>
              </a:pPr>
              <a:t>12/12/2016</a:t>
            </a:fld>
            <a:endParaRPr lang="en-US" dirty="0"/>
          </a:p>
        </p:txBody>
      </p:sp>
      <p:sp>
        <p:nvSpPr>
          <p:cNvPr id="64614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CAD98FD0-EEFE-4FF4-AE2B-4AD7C44E4303}" type="slidenum">
              <a:rPr lang="en-US" altLang="en-US"/>
              <a:pPr algn="r" eaLnBrk="1" hangingPunct="1">
                <a:spcBef>
                  <a:spcPct val="0"/>
                </a:spcBef>
              </a:pPr>
              <a:t>1</a:t>
            </a:fld>
            <a:endParaRPr lang="en-US" altLang="en-US"/>
          </a:p>
        </p:txBody>
      </p:sp>
      <p:sp>
        <p:nvSpPr>
          <p:cNvPr id="64614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615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4122173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6604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50A1F4A2-B796-4DE4-B8B5-25EEDDEA01C5}" type="datetime1">
              <a:rPr lang="en-US" smtClean="0"/>
              <a:pPr>
                <a:defRPr/>
              </a:pPr>
              <a:t>12/12/2016</a:t>
            </a:fld>
            <a:endParaRPr lang="en-US" dirty="0"/>
          </a:p>
        </p:txBody>
      </p:sp>
      <p:sp>
        <p:nvSpPr>
          <p:cNvPr id="66048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21BDF70-CAA0-49C8-8E45-EA79CC87C0B9}" type="slidenum">
              <a:rPr lang="en-US" altLang="en-US">
                <a:latin typeface="Verdana" panose="020B0604030504040204" pitchFamily="34" charset="0"/>
              </a:rPr>
              <a:pPr algn="r" eaLnBrk="1" hangingPunct="1">
                <a:spcBef>
                  <a:spcPct val="0"/>
                </a:spcBef>
              </a:pPr>
              <a:t>10</a:t>
            </a:fld>
            <a:endParaRPr lang="en-US" altLang="en-US">
              <a:latin typeface="Verdana" panose="020B0604030504040204" pitchFamily="34" charset="0"/>
            </a:endParaRPr>
          </a:p>
        </p:txBody>
      </p:sp>
    </p:spTree>
    <p:extLst>
      <p:ext uri="{BB962C8B-B14F-4D97-AF65-F5344CB8AC3E}">
        <p14:creationId xmlns:p14="http://schemas.microsoft.com/office/powerpoint/2010/main" val="763794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6604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50A1F4A2-B796-4DE4-B8B5-25EEDDEA01C5}" type="datetime1">
              <a:rPr lang="en-US" smtClean="0"/>
              <a:pPr>
                <a:defRPr/>
              </a:pPr>
              <a:t>12/12/2016</a:t>
            </a:fld>
            <a:endParaRPr lang="en-US" dirty="0"/>
          </a:p>
        </p:txBody>
      </p:sp>
      <p:sp>
        <p:nvSpPr>
          <p:cNvPr id="66048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21BDF70-CAA0-49C8-8E45-EA79CC87C0B9}" type="slidenum">
              <a:rPr lang="en-US" altLang="en-US">
                <a:latin typeface="Verdana" panose="020B0604030504040204" pitchFamily="34" charset="0"/>
              </a:rPr>
              <a:pPr algn="r" eaLnBrk="1" hangingPunct="1">
                <a:spcBef>
                  <a:spcPct val="0"/>
                </a:spcBef>
              </a:pPr>
              <a:t>11</a:t>
            </a:fld>
            <a:endParaRPr lang="en-US" altLang="en-US">
              <a:latin typeface="Verdana" panose="020B0604030504040204" pitchFamily="34" charset="0"/>
            </a:endParaRPr>
          </a:p>
        </p:txBody>
      </p:sp>
    </p:spTree>
    <p:extLst>
      <p:ext uri="{BB962C8B-B14F-4D97-AF65-F5344CB8AC3E}">
        <p14:creationId xmlns:p14="http://schemas.microsoft.com/office/powerpoint/2010/main" val="3266474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4755" name="Notes Placeholder 2"/>
          <p:cNvSpPr>
            <a:spLocks noGrp="1"/>
          </p:cNvSpPr>
          <p:nvPr>
            <p:ph type="body" idx="1"/>
          </p:nvPr>
        </p:nvSpPr>
        <p:spPr bwMode="auto"/>
        <p:txBody>
          <a:bodyPr>
            <a:normAutofit/>
          </a:bodyPr>
          <a:lstStyle/>
          <a:p>
            <a:pPr>
              <a:defRPr/>
            </a:pPr>
            <a:endParaRPr lang="en-US" dirty="0"/>
          </a:p>
          <a:p>
            <a:pPr lvl="1">
              <a:buFontTx/>
              <a:buChar char="•"/>
              <a:defRPr/>
            </a:pPr>
            <a:endParaRPr lang="en-US" dirty="0"/>
          </a:p>
          <a:p>
            <a:pPr>
              <a:defRPr/>
            </a:pPr>
            <a:endParaRPr lang="en-US" dirty="0"/>
          </a:p>
          <a:p>
            <a:pPr>
              <a:buFontTx/>
              <a:buChar char="•"/>
              <a:defRPr/>
            </a:pPr>
            <a:endParaRPr lang="en-US" dirty="0"/>
          </a:p>
        </p:txBody>
      </p:sp>
      <p:sp>
        <p:nvSpPr>
          <p:cNvPr id="6645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D39B84F6-76C2-4FD4-940E-853B56F39018}" type="datetime1">
              <a:rPr lang="en-US" smtClean="0"/>
              <a:pPr>
                <a:defRPr/>
              </a:pPr>
              <a:t>12/12/2016</a:t>
            </a:fld>
            <a:endParaRPr lang="en-US" dirty="0"/>
          </a:p>
        </p:txBody>
      </p:sp>
      <p:sp>
        <p:nvSpPr>
          <p:cNvPr id="6645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1EC9C9C-DBCD-4228-B730-9EE12422C706}" type="slidenum">
              <a:rPr lang="en-US" altLang="en-US">
                <a:latin typeface="Verdana" panose="020B0604030504040204" pitchFamily="34" charset="0"/>
              </a:rPr>
              <a:pPr algn="r" eaLnBrk="1" hangingPunct="1">
                <a:spcBef>
                  <a:spcPct val="0"/>
                </a:spcBef>
              </a:pPr>
              <a:t>12</a:t>
            </a:fld>
            <a:endParaRPr lang="en-US" altLang="en-US">
              <a:latin typeface="Verdana" panose="020B0604030504040204" pitchFamily="34" charset="0"/>
            </a:endParaRPr>
          </a:p>
        </p:txBody>
      </p:sp>
    </p:spTree>
    <p:extLst>
      <p:ext uri="{BB962C8B-B14F-4D97-AF65-F5344CB8AC3E}">
        <p14:creationId xmlns:p14="http://schemas.microsoft.com/office/powerpoint/2010/main" val="2307267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a:cs typeface="Arial" panose="020B0604020202020204" pitchFamily="34" charset="0"/>
              </a:rPr>
              <a:t> Handling of property tax recoveries will be handled in a separate module later in training</a:t>
            </a:r>
          </a:p>
        </p:txBody>
      </p:sp>
      <p:sp>
        <p:nvSpPr>
          <p:cNvPr id="6686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37B42502-C099-429C-8545-8C8EB25BCFE0}" type="datetime1">
              <a:rPr lang="en-US" smtClean="0"/>
              <a:pPr>
                <a:defRPr/>
              </a:pPr>
              <a:t>12/12/2016</a:t>
            </a:fld>
            <a:endParaRPr lang="en-US" dirty="0"/>
          </a:p>
        </p:txBody>
      </p:sp>
      <p:sp>
        <p:nvSpPr>
          <p:cNvPr id="66867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29F12F4-46F3-4D59-9987-193FEA70FDE2}" type="slidenum">
              <a:rPr lang="en-US" altLang="en-US">
                <a:latin typeface="Verdana" panose="020B0604030504040204" pitchFamily="34" charset="0"/>
              </a:rPr>
              <a:pPr algn="r" eaLnBrk="1" hangingPunct="1">
                <a:spcBef>
                  <a:spcPct val="0"/>
                </a:spcBef>
              </a:pPr>
              <a:t>13</a:t>
            </a:fld>
            <a:endParaRPr lang="en-US" altLang="en-US">
              <a:latin typeface="Verdana" panose="020B0604030504040204" pitchFamily="34" charset="0"/>
            </a:endParaRPr>
          </a:p>
        </p:txBody>
      </p:sp>
    </p:spTree>
    <p:extLst>
      <p:ext uri="{BB962C8B-B14F-4D97-AF65-F5344CB8AC3E}">
        <p14:creationId xmlns:p14="http://schemas.microsoft.com/office/powerpoint/2010/main" val="2376128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14</a:t>
            </a:fld>
            <a:endParaRPr lang="en-US" altLang="en-US">
              <a:latin typeface="Verdana" panose="020B0604030504040204" pitchFamily="34" charset="0"/>
            </a:endParaRPr>
          </a:p>
        </p:txBody>
      </p:sp>
    </p:spTree>
    <p:extLst>
      <p:ext uri="{BB962C8B-B14F-4D97-AF65-F5344CB8AC3E}">
        <p14:creationId xmlns:p14="http://schemas.microsoft.com/office/powerpoint/2010/main" val="4180476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15</a:t>
            </a:fld>
            <a:endParaRPr lang="en-US" altLang="en-US">
              <a:latin typeface="Verdana" panose="020B0604030504040204" pitchFamily="34" charset="0"/>
            </a:endParaRPr>
          </a:p>
        </p:txBody>
      </p:sp>
    </p:spTree>
    <p:extLst>
      <p:ext uri="{BB962C8B-B14F-4D97-AF65-F5344CB8AC3E}">
        <p14:creationId xmlns:p14="http://schemas.microsoft.com/office/powerpoint/2010/main" val="2507259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16</a:t>
            </a:fld>
            <a:endParaRPr lang="en-US" altLang="en-US">
              <a:latin typeface="Verdana" panose="020B0604030504040204" pitchFamily="34" charset="0"/>
            </a:endParaRPr>
          </a:p>
        </p:txBody>
      </p:sp>
    </p:spTree>
    <p:extLst>
      <p:ext uri="{BB962C8B-B14F-4D97-AF65-F5344CB8AC3E}">
        <p14:creationId xmlns:p14="http://schemas.microsoft.com/office/powerpoint/2010/main" val="1774200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17</a:t>
            </a:fld>
            <a:endParaRPr lang="en-US" altLang="en-US">
              <a:latin typeface="Verdana" panose="020B0604030504040204" pitchFamily="34" charset="0"/>
            </a:endParaRPr>
          </a:p>
        </p:txBody>
      </p:sp>
    </p:spTree>
    <p:extLst>
      <p:ext uri="{BB962C8B-B14F-4D97-AF65-F5344CB8AC3E}">
        <p14:creationId xmlns:p14="http://schemas.microsoft.com/office/powerpoint/2010/main" val="2039593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a:cs typeface="Arial" panose="020B0604020202020204" pitchFamily="34" charset="0"/>
              </a:rPr>
              <a:t> Cancellation of debt on a home mortgage is Out of</a:t>
            </a:r>
            <a:r>
              <a:rPr lang="en-US" altLang="en-US" baseline="0" dirty="0">
                <a:cs typeface="Arial" panose="020B0604020202020204" pitchFamily="34" charset="0"/>
              </a:rPr>
              <a:t> Scope for NJ preparers, but is In Scope for  AARP </a:t>
            </a:r>
            <a:r>
              <a:rPr lang="en-US" altLang="en-US" baseline="0" dirty="0" err="1">
                <a:cs typeface="Arial" panose="020B0604020202020204" pitchFamily="34" charset="0"/>
              </a:rPr>
              <a:t>TaxAide</a:t>
            </a:r>
            <a:r>
              <a:rPr lang="en-US" altLang="en-US" baseline="0" dirty="0">
                <a:cs typeface="Arial" panose="020B0604020202020204" pitchFamily="34" charset="0"/>
              </a:rPr>
              <a:t> in general.  Therefore, there is a question about loan modification on the IRS test (Advanced Scenario 6, question 17).  The information about cost basis for a loan modification is needed for that question</a:t>
            </a: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18</a:t>
            </a:fld>
            <a:endParaRPr lang="en-US" altLang="en-US">
              <a:latin typeface="Verdana" panose="020B0604030504040204" pitchFamily="34" charset="0"/>
            </a:endParaRPr>
          </a:p>
        </p:txBody>
      </p:sp>
    </p:spTree>
    <p:extLst>
      <p:ext uri="{BB962C8B-B14F-4D97-AF65-F5344CB8AC3E}">
        <p14:creationId xmlns:p14="http://schemas.microsoft.com/office/powerpoint/2010/main" val="2284753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19</a:t>
            </a:fld>
            <a:endParaRPr lang="en-US" altLang="en-US">
              <a:latin typeface="Verdana" panose="020B0604030504040204" pitchFamily="34" charset="0"/>
            </a:endParaRPr>
          </a:p>
        </p:txBody>
      </p:sp>
    </p:spTree>
    <p:extLst>
      <p:ext uri="{BB962C8B-B14F-4D97-AF65-F5344CB8AC3E}">
        <p14:creationId xmlns:p14="http://schemas.microsoft.com/office/powerpoint/2010/main" val="1514022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6" name="Date Placeholder 2"/>
          <p:cNvSpPr>
            <a:spLocks noGrp="1"/>
          </p:cNvSpPr>
          <p:nvPr>
            <p:ph type="dt" sz="quarter" idx="1"/>
          </p:nvPr>
        </p:nvSpPr>
        <p:spPr/>
        <p:txBody>
          <a:bodyPr/>
          <a:lstStyle/>
          <a:p>
            <a:pPr>
              <a:defRPr/>
            </a:pPr>
            <a:fld id="{C961790E-F54E-4DD2-B6C1-72829BED1A7B}" type="datetime1">
              <a:rPr lang="en-US" smtClean="0"/>
              <a:pPr>
                <a:defRPr/>
              </a:pPr>
              <a:t>12/12/2016</a:t>
            </a:fld>
            <a:endParaRPr lang="en-US" dirty="0"/>
          </a:p>
        </p:txBody>
      </p:sp>
      <p:sp>
        <p:nvSpPr>
          <p:cNvPr id="64819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DE2F2CB-D683-41CC-BD80-79440F3F4897}" type="slidenum">
              <a:rPr lang="en-US" altLang="en-US"/>
              <a:pPr algn="r" eaLnBrk="1" hangingPunct="1">
                <a:spcBef>
                  <a:spcPct val="0"/>
                </a:spcBef>
              </a:pPr>
              <a:t>2</a:t>
            </a:fld>
            <a:endParaRPr lang="en-US" altLang="en-US"/>
          </a:p>
        </p:txBody>
      </p:sp>
      <p:sp>
        <p:nvSpPr>
          <p:cNvPr id="648197"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819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itchFamily="34" charset="0"/>
              <a:buChar char="•"/>
            </a:pPr>
            <a:r>
              <a:rPr lang="en-US" altLang="en-US" dirty="0">
                <a:cs typeface="Arial" panose="020B0604020202020204" pitchFamily="34" charset="0"/>
              </a:rPr>
              <a:t> Depending on which box is completed on the 1099-MISC, </a:t>
            </a:r>
            <a:r>
              <a:rPr lang="en-US" altLang="en-US" dirty="0" err="1">
                <a:cs typeface="Arial" panose="020B0604020202020204" pitchFamily="34" charset="0"/>
              </a:rPr>
              <a:t>TaxSlayer</a:t>
            </a:r>
            <a:r>
              <a:rPr lang="en-US" altLang="en-US" dirty="0">
                <a:cs typeface="Arial" panose="020B0604020202020204" pitchFamily="34" charset="0"/>
              </a:rPr>
              <a:t> will ask you if you want to associate the 1099- MISC with a particular schedule/line</a:t>
            </a:r>
          </a:p>
          <a:p>
            <a:pPr marL="182880" lvl="1" eaLnBrk="1" hangingPunct="1">
              <a:buFont typeface="Arial" pitchFamily="34" charset="0"/>
              <a:buChar char="•"/>
            </a:pPr>
            <a:r>
              <a:rPr lang="en-US" altLang="en-US" baseline="0" dirty="0">
                <a:cs typeface="Arial" panose="020B0604020202020204" pitchFamily="34" charset="0"/>
              </a:rPr>
              <a:t>  If Box 1 or 2 is populated, TS will assume that you want the income associated with </a:t>
            </a:r>
            <a:r>
              <a:rPr lang="en-US" altLang="en-US" baseline="0" dirty="0" err="1">
                <a:cs typeface="Arial" panose="020B0604020202020204" pitchFamily="34" charset="0"/>
              </a:rPr>
              <a:t>Sch</a:t>
            </a:r>
            <a:r>
              <a:rPr lang="en-US" altLang="en-US" baseline="0" dirty="0">
                <a:cs typeface="Arial" panose="020B0604020202020204" pitchFamily="34" charset="0"/>
              </a:rPr>
              <a:t> E</a:t>
            </a:r>
            <a:endParaRPr lang="en-US" altLang="en-US" dirty="0">
              <a:cs typeface="Arial" panose="020B0604020202020204" pitchFamily="34" charset="0"/>
            </a:endParaRPr>
          </a:p>
          <a:p>
            <a:pPr marL="182880" lvl="1" eaLnBrk="1" hangingPunct="1">
              <a:buFont typeface="Arial" pitchFamily="34" charset="0"/>
              <a:buChar char="•"/>
            </a:pPr>
            <a:r>
              <a:rPr lang="en-US" altLang="en-US" dirty="0">
                <a:cs typeface="Arial" panose="020B0604020202020204" pitchFamily="34" charset="0"/>
              </a:rPr>
              <a:t>  </a:t>
            </a:r>
            <a:r>
              <a:rPr lang="en-US" altLang="en-US" baseline="0" dirty="0">
                <a:cs typeface="Arial" panose="020B0604020202020204" pitchFamily="34" charset="0"/>
              </a:rPr>
              <a:t>If Box 3 or 8 is populated, TS will assume that you want the income associated with Line 21 Other Income</a:t>
            </a:r>
          </a:p>
          <a:p>
            <a:pPr marL="182880" lvl="1" eaLnBrk="1" hangingPunct="1">
              <a:buFont typeface="Arial" pitchFamily="34" charset="0"/>
              <a:buChar char="•"/>
            </a:pPr>
            <a:r>
              <a:rPr lang="en-US" altLang="en-US" dirty="0">
                <a:cs typeface="Arial" panose="020B0604020202020204" pitchFamily="34" charset="0"/>
              </a:rPr>
              <a:t>  If Box 7 is populated,</a:t>
            </a:r>
            <a:r>
              <a:rPr lang="en-US" altLang="en-US" baseline="0" dirty="0">
                <a:cs typeface="Arial" panose="020B0604020202020204" pitchFamily="34" charset="0"/>
              </a:rPr>
              <a:t> TS will assume that you want the income associated with </a:t>
            </a:r>
            <a:r>
              <a:rPr lang="en-US" altLang="en-US" baseline="0" dirty="0" err="1">
                <a:cs typeface="Arial" panose="020B0604020202020204" pitchFamily="34" charset="0"/>
              </a:rPr>
              <a:t>Sch</a:t>
            </a:r>
            <a:r>
              <a:rPr lang="en-US" altLang="en-US" baseline="0" dirty="0">
                <a:cs typeface="Arial" panose="020B0604020202020204" pitchFamily="34" charset="0"/>
              </a:rPr>
              <a:t> C.  If you say NO to the question about associating the income with </a:t>
            </a:r>
            <a:r>
              <a:rPr lang="en-US" altLang="en-US" baseline="0" dirty="0" err="1">
                <a:cs typeface="Arial" panose="020B0604020202020204" pitchFamily="34" charset="0"/>
              </a:rPr>
              <a:t>Sch</a:t>
            </a:r>
            <a:r>
              <a:rPr lang="en-US" altLang="en-US" baseline="0" dirty="0">
                <a:cs typeface="Arial" panose="020B0604020202020204" pitchFamily="34" charset="0"/>
              </a:rPr>
              <a:t> C, TS will not calculate Self-Employment Tax and the associated adjustment for the Deductible Part of Self-Employment Tax as it should</a:t>
            </a:r>
            <a:r>
              <a:rPr lang="en-US" altLang="en-US" dirty="0">
                <a:cs typeface="Arial" panose="020B0604020202020204" pitchFamily="34" charset="0"/>
              </a:rPr>
              <a:t> </a:t>
            </a:r>
          </a:p>
        </p:txBody>
      </p:sp>
    </p:spTree>
    <p:extLst>
      <p:ext uri="{BB962C8B-B14F-4D97-AF65-F5344CB8AC3E}">
        <p14:creationId xmlns:p14="http://schemas.microsoft.com/office/powerpoint/2010/main" val="463947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a:cs typeface="Arial" panose="020B0604020202020204" pitchFamily="34" charset="0"/>
              </a:rPr>
              <a:t> Box 3 tells you whether long-term</a:t>
            </a:r>
            <a:r>
              <a:rPr lang="en-US" altLang="en-US" baseline="0" dirty="0">
                <a:cs typeface="Arial" panose="020B0604020202020204" pitchFamily="34" charset="0"/>
              </a:rPr>
              <a:t> care insurance contract income is a per diem amount or a reimbursed amount</a:t>
            </a:r>
          </a:p>
          <a:p>
            <a:pPr marL="274320" lvl="1">
              <a:buFont typeface="Arial" pitchFamily="34" charset="0"/>
              <a:buChar char="•"/>
            </a:pPr>
            <a:r>
              <a:rPr lang="en-US" altLang="en-US" baseline="0" dirty="0">
                <a:cs typeface="Arial" panose="020B0604020202020204" pitchFamily="34" charset="0"/>
              </a:rPr>
              <a:t> </a:t>
            </a:r>
            <a:r>
              <a:rPr lang="en-US" sz="1200" kern="1200" baseline="0" dirty="0">
                <a:solidFill>
                  <a:schemeClr val="tx1"/>
                </a:solidFill>
                <a:latin typeface="+mn-lt"/>
                <a:ea typeface="+mn-ea"/>
                <a:cs typeface="Arial" charset="0"/>
              </a:rPr>
              <a:t>Per-diem plan payments are not taxable up to $330 per day.  If per-diem payments received are less than $330 per day, the payments are excludable from gross income</a:t>
            </a:r>
          </a:p>
          <a:p>
            <a:pPr marL="274320" lvl="1">
              <a:buFont typeface="Arial" pitchFamily="34" charset="0"/>
              <a:buChar char="•"/>
            </a:pPr>
            <a:r>
              <a:rPr lang="en-US" sz="1200" kern="1200" baseline="0" dirty="0">
                <a:solidFill>
                  <a:schemeClr val="tx1"/>
                </a:solidFill>
                <a:latin typeface="+mn-lt"/>
                <a:ea typeface="+mn-ea"/>
                <a:cs typeface="Arial" charset="0"/>
              </a:rPr>
              <a:t> Reimbursed amounts that are less than the actual cost of qualified care are excludable from gross income </a:t>
            </a: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20</a:t>
            </a:fld>
            <a:endParaRPr lang="en-US" altLang="en-US">
              <a:latin typeface="Verdana" panose="020B0604030504040204" pitchFamily="34" charset="0"/>
            </a:endParaRPr>
          </a:p>
        </p:txBody>
      </p:sp>
    </p:spTree>
    <p:extLst>
      <p:ext uri="{BB962C8B-B14F-4D97-AF65-F5344CB8AC3E}">
        <p14:creationId xmlns:p14="http://schemas.microsoft.com/office/powerpoint/2010/main" val="3701061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21</a:t>
            </a:fld>
            <a:endParaRPr lang="en-US" altLang="en-US">
              <a:latin typeface="Verdana" panose="020B0604030504040204" pitchFamily="34" charset="0"/>
            </a:endParaRPr>
          </a:p>
        </p:txBody>
      </p:sp>
    </p:spTree>
    <p:extLst>
      <p:ext uri="{BB962C8B-B14F-4D97-AF65-F5344CB8AC3E}">
        <p14:creationId xmlns:p14="http://schemas.microsoft.com/office/powerpoint/2010/main" val="3096508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7">
              <a:buFont typeface="Arial" pitchFamily="34" charset="0"/>
              <a:buNone/>
            </a:pP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12/12/2016</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22</a:t>
            </a:fld>
            <a:endParaRPr lang="en-US" altLang="en-US">
              <a:latin typeface="Verdana" panose="020B0604030504040204" pitchFamily="34" charset="0"/>
            </a:endParaRPr>
          </a:p>
        </p:txBody>
      </p:sp>
    </p:spTree>
    <p:extLst>
      <p:ext uri="{BB962C8B-B14F-4D97-AF65-F5344CB8AC3E}">
        <p14:creationId xmlns:p14="http://schemas.microsoft.com/office/powerpoint/2010/main" val="4089597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6" name="Date Placeholder 2"/>
          <p:cNvSpPr>
            <a:spLocks noGrp="1"/>
          </p:cNvSpPr>
          <p:nvPr>
            <p:ph type="dt" sz="quarter" idx="1"/>
          </p:nvPr>
        </p:nvSpPr>
        <p:spPr/>
        <p:txBody>
          <a:bodyPr/>
          <a:lstStyle/>
          <a:p>
            <a:pPr>
              <a:defRPr/>
            </a:pPr>
            <a:fld id="{9A8D0BED-72F1-46CD-A3A7-C5A37AA9FE14}" type="datetime1">
              <a:rPr lang="en-US" smtClean="0"/>
              <a:pPr>
                <a:defRPr/>
              </a:pPr>
              <a:t>12/12/2016</a:t>
            </a:fld>
            <a:endParaRPr lang="en-US" dirty="0"/>
          </a:p>
        </p:txBody>
      </p:sp>
      <p:sp>
        <p:nvSpPr>
          <p:cNvPr id="650244"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08A92E9-C561-4D3F-BBE5-DEFCF1FD5FB7}" type="slidenum">
              <a:rPr lang="en-US" altLang="en-US"/>
              <a:pPr algn="r" eaLnBrk="1" hangingPunct="1">
                <a:spcBef>
                  <a:spcPct val="0"/>
                </a:spcBef>
              </a:pPr>
              <a:t>3</a:t>
            </a:fld>
            <a:endParaRPr lang="en-US" altLang="en-US"/>
          </a:p>
        </p:txBody>
      </p:sp>
      <p:sp>
        <p:nvSpPr>
          <p:cNvPr id="650245"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024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itchFamily="34" charset="0"/>
              <a:buChar char="•"/>
            </a:pPr>
            <a:r>
              <a:rPr lang="en-US" altLang="en-US" dirty="0">
                <a:cs typeface="Arial" panose="020B0604020202020204" pitchFamily="34" charset="0"/>
              </a:rPr>
              <a:t> If you get a W-2 for any of these types of income, you must include it on 1040 Line 7 Wages</a:t>
            </a:r>
          </a:p>
        </p:txBody>
      </p:sp>
    </p:spTree>
    <p:extLst>
      <p:ext uri="{BB962C8B-B14F-4D97-AF65-F5344CB8AC3E}">
        <p14:creationId xmlns:p14="http://schemas.microsoft.com/office/powerpoint/2010/main" val="105768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6522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CCBD9093-DD54-4305-A1E7-95FC4CC5EB26}" type="datetime1">
              <a:rPr lang="en-US" smtClean="0"/>
              <a:pPr>
                <a:defRPr/>
              </a:pPr>
              <a:t>12/12/2016</a:t>
            </a:fld>
            <a:endParaRPr lang="en-US" dirty="0"/>
          </a:p>
        </p:txBody>
      </p:sp>
      <p:sp>
        <p:nvSpPr>
          <p:cNvPr id="6522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87C59ED-B0B3-4CC7-950B-527EE453C493}" type="slidenum">
              <a:rPr lang="en-US" altLang="en-US">
                <a:latin typeface="Verdana" panose="020B0604030504040204" pitchFamily="34" charset="0"/>
              </a:rPr>
              <a:pPr algn="r" eaLnBrk="1" hangingPunct="1">
                <a:spcBef>
                  <a:spcPct val="0"/>
                </a:spcBef>
              </a:pPr>
              <a:t>4</a:t>
            </a:fld>
            <a:endParaRPr lang="en-US" altLang="en-US">
              <a:latin typeface="Verdana" panose="020B0604030504040204" pitchFamily="34" charset="0"/>
            </a:endParaRPr>
          </a:p>
        </p:txBody>
      </p:sp>
    </p:spTree>
    <p:extLst>
      <p:ext uri="{BB962C8B-B14F-4D97-AF65-F5344CB8AC3E}">
        <p14:creationId xmlns:p14="http://schemas.microsoft.com/office/powerpoint/2010/main" val="380261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12/12/2016</a:t>
            </a:fld>
            <a:endParaRPr lang="en-US" dirty="0"/>
          </a:p>
        </p:txBody>
      </p:sp>
    </p:spTree>
    <p:extLst>
      <p:ext uri="{BB962C8B-B14F-4D97-AF65-F5344CB8AC3E}">
        <p14:creationId xmlns:p14="http://schemas.microsoft.com/office/powerpoint/2010/main" val="2027476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This is a sample W-2G for gambling winnings</a:t>
            </a:r>
          </a:p>
          <a:p>
            <a:pPr>
              <a:buFontTx/>
              <a:buNone/>
            </a:pPr>
            <a:endParaRPr lang="en-US" altLang="en-US" dirty="0">
              <a:cs typeface="Arial" panose="020B0604020202020204" pitchFamily="34" charset="0"/>
            </a:endParaRPr>
          </a:p>
        </p:txBody>
      </p:sp>
      <p:sp>
        <p:nvSpPr>
          <p:cNvPr id="6543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F6B2CCD9-3D46-4724-9587-7FD18A7D752D}" type="datetime1">
              <a:rPr lang="en-US" smtClean="0"/>
              <a:pPr>
                <a:defRPr/>
              </a:pPr>
              <a:t>12/12/2016</a:t>
            </a:fld>
            <a:endParaRPr lang="en-US" dirty="0"/>
          </a:p>
        </p:txBody>
      </p:sp>
      <p:sp>
        <p:nvSpPr>
          <p:cNvPr id="6543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AF4DB70-E481-4FE8-9CAC-EBA99CAA301F}" type="slidenum">
              <a:rPr lang="en-US" altLang="en-US">
                <a:latin typeface="Verdana" panose="020B0604030504040204" pitchFamily="34" charset="0"/>
              </a:rPr>
              <a:pPr algn="r" eaLnBrk="1" hangingPunct="1">
                <a:spcBef>
                  <a:spcPct val="0"/>
                </a:spcBef>
              </a:pPr>
              <a:t>6</a:t>
            </a:fld>
            <a:endParaRPr lang="en-US" altLang="en-US">
              <a:latin typeface="Verdana" panose="020B0604030504040204" pitchFamily="34" charset="0"/>
            </a:endParaRPr>
          </a:p>
        </p:txBody>
      </p:sp>
    </p:spTree>
    <p:extLst>
      <p:ext uri="{BB962C8B-B14F-4D97-AF65-F5344CB8AC3E}">
        <p14:creationId xmlns:p14="http://schemas.microsoft.com/office/powerpoint/2010/main" val="60979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6" name="Date Placeholder 2"/>
          <p:cNvSpPr>
            <a:spLocks noGrp="1"/>
          </p:cNvSpPr>
          <p:nvPr>
            <p:ph type="dt" sz="quarter" idx="1"/>
          </p:nvPr>
        </p:nvSpPr>
        <p:spPr/>
        <p:txBody>
          <a:bodyPr/>
          <a:lstStyle/>
          <a:p>
            <a:pPr>
              <a:defRPr/>
            </a:pPr>
            <a:fld id="{8C1F859E-336C-4090-9D58-D061E6787546}" type="datetime1">
              <a:rPr lang="en-US" smtClean="0"/>
              <a:pPr>
                <a:defRPr/>
              </a:pPr>
              <a:t>12/12/2016</a:t>
            </a:fld>
            <a:endParaRPr lang="en-US" dirty="0"/>
          </a:p>
        </p:txBody>
      </p:sp>
      <p:sp>
        <p:nvSpPr>
          <p:cNvPr id="65638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7D08AE-4540-4CF4-B87D-62CA7AF59D17}" type="slidenum">
              <a:rPr lang="en-US" altLang="en-US"/>
              <a:pPr algn="r" eaLnBrk="1" hangingPunct="1">
                <a:spcBef>
                  <a:spcPct val="0"/>
                </a:spcBef>
              </a:pPr>
              <a:t>7</a:t>
            </a:fld>
            <a:endParaRPr lang="en-US" altLang="en-US"/>
          </a:p>
        </p:txBody>
      </p:sp>
      <p:sp>
        <p:nvSpPr>
          <p:cNvPr id="65638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8520" name="Rectangle 3"/>
          <p:cNvSpPr>
            <a:spLocks noGrp="1" noChangeArrowheads="1"/>
          </p:cNvSpPr>
          <p:nvPr>
            <p:ph type="body" idx="1"/>
          </p:nvPr>
        </p:nvSpPr>
        <p:spPr bwMode="auto"/>
        <p:txBody>
          <a:bodyPr>
            <a:normAutofit/>
          </a:bodyPr>
          <a:lstStyle/>
          <a:p>
            <a:pPr>
              <a:buFont typeface="Arial" pitchFamily="34" charset="0"/>
              <a:buNone/>
              <a:defRPr/>
            </a:pPr>
            <a:endParaRPr lang="en-US" dirty="0"/>
          </a:p>
        </p:txBody>
      </p:sp>
    </p:spTree>
    <p:extLst>
      <p:ext uri="{BB962C8B-B14F-4D97-AF65-F5344CB8AC3E}">
        <p14:creationId xmlns:p14="http://schemas.microsoft.com/office/powerpoint/2010/main" val="47221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6" name="Date Placeholder 2"/>
          <p:cNvSpPr>
            <a:spLocks noGrp="1"/>
          </p:cNvSpPr>
          <p:nvPr>
            <p:ph type="dt" sz="quarter" idx="1"/>
          </p:nvPr>
        </p:nvSpPr>
        <p:spPr/>
        <p:txBody>
          <a:bodyPr/>
          <a:lstStyle/>
          <a:p>
            <a:pPr>
              <a:defRPr/>
            </a:pPr>
            <a:fld id="{8C1F859E-336C-4090-9D58-D061E6787546}" type="datetime1">
              <a:rPr lang="en-US" smtClean="0"/>
              <a:pPr>
                <a:defRPr/>
              </a:pPr>
              <a:t>12/12/2016</a:t>
            </a:fld>
            <a:endParaRPr lang="en-US" dirty="0"/>
          </a:p>
        </p:txBody>
      </p:sp>
      <p:sp>
        <p:nvSpPr>
          <p:cNvPr id="65638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7D08AE-4540-4CF4-B87D-62CA7AF59D17}" type="slidenum">
              <a:rPr lang="en-US" altLang="en-US"/>
              <a:pPr algn="r" eaLnBrk="1" hangingPunct="1">
                <a:spcBef>
                  <a:spcPct val="0"/>
                </a:spcBef>
              </a:pPr>
              <a:t>8</a:t>
            </a:fld>
            <a:endParaRPr lang="en-US" altLang="en-US"/>
          </a:p>
        </p:txBody>
      </p:sp>
      <p:sp>
        <p:nvSpPr>
          <p:cNvPr id="65638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8520" name="Rectangle 3"/>
          <p:cNvSpPr>
            <a:spLocks noGrp="1" noChangeArrowheads="1"/>
          </p:cNvSpPr>
          <p:nvPr>
            <p:ph type="body" idx="1"/>
          </p:nvPr>
        </p:nvSpPr>
        <p:spPr bwMode="auto"/>
        <p:txBody>
          <a:bodyPr>
            <a:normAutofit/>
          </a:bodyPr>
          <a:lstStyle/>
          <a:p>
            <a:pPr eaLnBrk="1" hangingPunct="1">
              <a:defRPr/>
            </a:pPr>
            <a:endParaRPr lang="en-US" dirty="0"/>
          </a:p>
        </p:txBody>
      </p:sp>
    </p:spTree>
    <p:extLst>
      <p:ext uri="{BB962C8B-B14F-4D97-AF65-F5344CB8AC3E}">
        <p14:creationId xmlns:p14="http://schemas.microsoft.com/office/powerpoint/2010/main" val="2314908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6" name="Date Placeholder 2"/>
          <p:cNvSpPr>
            <a:spLocks noGrp="1"/>
          </p:cNvSpPr>
          <p:nvPr>
            <p:ph type="dt" sz="quarter" idx="1"/>
          </p:nvPr>
        </p:nvSpPr>
        <p:spPr/>
        <p:txBody>
          <a:bodyPr/>
          <a:lstStyle/>
          <a:p>
            <a:pPr>
              <a:defRPr/>
            </a:pPr>
            <a:fld id="{8C1F859E-336C-4090-9D58-D061E6787546}" type="datetime1">
              <a:rPr lang="en-US" smtClean="0"/>
              <a:pPr>
                <a:defRPr/>
              </a:pPr>
              <a:t>12/12/2016</a:t>
            </a:fld>
            <a:endParaRPr lang="en-US" dirty="0"/>
          </a:p>
        </p:txBody>
      </p:sp>
      <p:sp>
        <p:nvSpPr>
          <p:cNvPr id="65638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7D08AE-4540-4CF4-B87D-62CA7AF59D17}" type="slidenum">
              <a:rPr lang="en-US" altLang="en-US"/>
              <a:pPr algn="r" eaLnBrk="1" hangingPunct="1">
                <a:spcBef>
                  <a:spcPct val="0"/>
                </a:spcBef>
              </a:pPr>
              <a:t>9</a:t>
            </a:fld>
            <a:endParaRPr lang="en-US" altLang="en-US"/>
          </a:p>
        </p:txBody>
      </p:sp>
      <p:sp>
        <p:nvSpPr>
          <p:cNvPr id="65638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8520" name="Rectangle 3"/>
          <p:cNvSpPr>
            <a:spLocks noGrp="1" noChangeArrowheads="1"/>
          </p:cNvSpPr>
          <p:nvPr>
            <p:ph type="body" idx="1"/>
          </p:nvPr>
        </p:nvSpPr>
        <p:spPr bwMode="auto"/>
        <p:txBody>
          <a:bodyPr>
            <a:normAutofit/>
          </a:bodyPr>
          <a:lstStyle/>
          <a:p>
            <a:pPr lvl="7">
              <a:buFont typeface="Arial" pitchFamily="34" charset="0"/>
              <a:buNone/>
              <a:defRPr/>
            </a:pPr>
            <a:endParaRPr lang="en-US" dirty="0"/>
          </a:p>
        </p:txBody>
      </p:sp>
    </p:spTree>
    <p:extLst>
      <p:ext uri="{BB962C8B-B14F-4D97-AF65-F5344CB8AC3E}">
        <p14:creationId xmlns:p14="http://schemas.microsoft.com/office/powerpoint/2010/main" val="842593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22" name="Rectangle 2"/>
          <p:cNvSpPr>
            <a:spLocks noGrp="1" noChangeArrowheads="1"/>
          </p:cNvSpPr>
          <p:nvPr>
            <p:ph type="ctrTitle"/>
          </p:nvPr>
        </p:nvSpPr>
        <p:spPr/>
        <p:txBody>
          <a:bodyPr/>
          <a:lstStyle/>
          <a:p>
            <a:r>
              <a:rPr lang="en-US" altLang="en-US"/>
              <a:t>Other Income</a:t>
            </a:r>
          </a:p>
        </p:txBody>
      </p:sp>
      <p:sp>
        <p:nvSpPr>
          <p:cNvPr id="645123" name="Rectangle 3"/>
          <p:cNvSpPr>
            <a:spLocks noGrp="1" noChangeArrowheads="1"/>
          </p:cNvSpPr>
          <p:nvPr>
            <p:ph type="subTitle" idx="1"/>
          </p:nvPr>
        </p:nvSpPr>
        <p:spPr>
          <a:xfrm>
            <a:off x="1295400" y="3810000"/>
            <a:ext cx="7467600" cy="1981200"/>
          </a:xfrm>
        </p:spPr>
        <p:txBody>
          <a:bodyPr>
            <a:normAutofit fontScale="92500" lnSpcReduction="20000"/>
          </a:bodyPr>
          <a:lstStyle/>
          <a:p>
            <a:pPr>
              <a:lnSpc>
                <a:spcPct val="80000"/>
              </a:lnSpc>
            </a:pPr>
            <a:r>
              <a:rPr lang="en-US" altLang="en-US" sz="2800" dirty="0"/>
              <a:t>	</a:t>
            </a:r>
          </a:p>
          <a:p>
            <a:pPr>
              <a:lnSpc>
                <a:spcPct val="80000"/>
              </a:lnSpc>
            </a:pPr>
            <a:r>
              <a:rPr lang="en-US" altLang="en-US" dirty="0"/>
              <a:t>Pub 17 Chapter 12</a:t>
            </a:r>
          </a:p>
          <a:p>
            <a:pPr>
              <a:lnSpc>
                <a:spcPct val="80000"/>
              </a:lnSpc>
            </a:pPr>
            <a:r>
              <a:rPr lang="en-US" altLang="en-US" dirty="0"/>
              <a:t>Pub 4012 Tab D</a:t>
            </a:r>
          </a:p>
          <a:p>
            <a:pPr>
              <a:lnSpc>
                <a:spcPct val="80000"/>
              </a:lnSpc>
            </a:pPr>
            <a:r>
              <a:rPr lang="en-US" altLang="en-US" dirty="0"/>
              <a:t>(Federal 1040-Line 21)</a:t>
            </a:r>
          </a:p>
          <a:p>
            <a:pPr>
              <a:lnSpc>
                <a:spcPct val="80000"/>
              </a:lnSpc>
            </a:pPr>
            <a:r>
              <a:rPr lang="en-US" altLang="en-US" dirty="0"/>
              <a:t>(NJ </a:t>
            </a:r>
            <a:r>
              <a:rPr lang="en-US" altLang="en-US"/>
              <a:t>1040 –Lines 23 &amp; 25)</a:t>
            </a:r>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80074165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Title 1"/>
          <p:cNvSpPr>
            <a:spLocks noGrp="1"/>
          </p:cNvSpPr>
          <p:nvPr>
            <p:ph type="title"/>
          </p:nvPr>
        </p:nvSpPr>
        <p:spPr/>
        <p:txBody>
          <a:bodyPr/>
          <a:lstStyle/>
          <a:p>
            <a:r>
              <a:rPr lang="en-US" altLang="en-US" dirty="0"/>
              <a:t>Jury Duty Pay</a:t>
            </a:r>
          </a:p>
        </p:txBody>
      </p:sp>
      <p:sp>
        <p:nvSpPr>
          <p:cNvPr id="659459" name="Content Placeholder 2"/>
          <p:cNvSpPr>
            <a:spLocks noGrp="1"/>
          </p:cNvSpPr>
          <p:nvPr>
            <p:ph idx="1"/>
          </p:nvPr>
        </p:nvSpPr>
        <p:spPr>
          <a:xfrm>
            <a:off x="609600" y="1600200"/>
            <a:ext cx="8157210" cy="4724400"/>
          </a:xfrm>
        </p:spPr>
        <p:txBody>
          <a:bodyPr>
            <a:normAutofit fontScale="92500"/>
          </a:bodyPr>
          <a:lstStyle/>
          <a:p>
            <a:r>
              <a:rPr lang="en-US" altLang="en-US" dirty="0"/>
              <a:t> Jury Duty Pay must be included in Other Income on 1040 line 21</a:t>
            </a:r>
          </a:p>
          <a:p>
            <a:pPr lvl="1"/>
            <a:r>
              <a:rPr lang="en-US" altLang="en-US" dirty="0"/>
              <a:t> Enter in Federal section \ Income \ Enter Myself \ Other Income \ </a:t>
            </a:r>
            <a:r>
              <a:rPr lang="en-US" dirty="0"/>
              <a:t>Other Inc. Not Reported Elsewhere</a:t>
            </a:r>
            <a:r>
              <a:rPr lang="en-US" altLang="en-US" dirty="0"/>
              <a:t> </a:t>
            </a:r>
          </a:p>
          <a:p>
            <a:r>
              <a:rPr lang="en-US" altLang="en-US" dirty="0"/>
              <a:t> Some employers pay taxpayers during jury duty periods and require jury duty compensation to be turned over to them</a:t>
            </a:r>
          </a:p>
          <a:p>
            <a:pPr lvl="1"/>
            <a:r>
              <a:rPr lang="en-US" altLang="en-US" dirty="0"/>
              <a:t> Amount returned to employer can be claimed as an adjustment on 1040 Line 35 (covered in later module)</a:t>
            </a:r>
          </a:p>
          <a:p>
            <a:pPr lvl="1"/>
            <a:endParaRPr lang="en-US" altLang="en-US" dirty="0"/>
          </a:p>
          <a:p>
            <a:pPr lvl="1"/>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pic>
        <p:nvPicPr>
          <p:cNvPr id="8" name="Picture 7" descr="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71502047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Grp="1" noChangeAspect="1" noChangeArrowheads="1"/>
          </p:cNvPicPr>
          <p:nvPr>
            <p:ph idx="1"/>
          </p:nvPr>
        </p:nvPicPr>
        <p:blipFill>
          <a:blip r:embed="rId3" cstate="print"/>
          <a:srcRect/>
          <a:stretch>
            <a:fillRect/>
          </a:stretch>
        </p:blipFill>
        <p:spPr bwMode="auto">
          <a:xfrm>
            <a:off x="609600" y="1623060"/>
            <a:ext cx="8077200" cy="4286250"/>
          </a:xfrm>
          <a:prstGeom prst="rect">
            <a:avLst/>
          </a:prstGeom>
          <a:noFill/>
          <a:ln w="9525">
            <a:noFill/>
            <a:miter lim="800000"/>
            <a:headEnd/>
            <a:tailEnd/>
          </a:ln>
        </p:spPr>
      </p:pic>
      <p:sp>
        <p:nvSpPr>
          <p:cNvPr id="659458" name="Title 1"/>
          <p:cNvSpPr>
            <a:spLocks noGrp="1"/>
          </p:cNvSpPr>
          <p:nvPr>
            <p:ph type="title"/>
          </p:nvPr>
        </p:nvSpPr>
        <p:spPr/>
        <p:txBody>
          <a:bodyPr>
            <a:normAutofit fontScale="90000"/>
          </a:bodyPr>
          <a:lstStyle/>
          <a:p>
            <a:r>
              <a:rPr lang="en-US" altLang="en-US" dirty="0"/>
              <a:t>TS – Jury Duty Pay</a:t>
            </a:r>
            <a:br>
              <a:rPr lang="en-US" altLang="en-US" dirty="0"/>
            </a:br>
            <a:r>
              <a:rPr lang="en-US" altLang="en-US" sz="2400" dirty="0">
                <a:solidFill>
                  <a:srgbClr val="0070C0"/>
                </a:solidFill>
              </a:rPr>
              <a:t>Federal section \ Income \ Enter Myself \ Other Income \ </a:t>
            </a:r>
            <a:r>
              <a:rPr lang="en-US" sz="2400" dirty="0">
                <a:solidFill>
                  <a:srgbClr val="0070C0"/>
                </a:solidFill>
              </a:rPr>
              <a:t>Other Inc. Not Reported Elsewhere</a:t>
            </a:r>
            <a:r>
              <a:rPr lang="en-US" altLang="en-US" sz="2400" dirty="0">
                <a:solidFill>
                  <a:srgbClr val="0070C0"/>
                </a:solidFill>
              </a:rPr>
              <a:t> </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pic>
        <p:nvPicPr>
          <p:cNvPr id="8" name="Picture 7" descr="NJ TaxSlayer"/>
          <p:cNvPicPr>
            <a:picLocks noChangeAspect="1"/>
          </p:cNvPicPr>
          <p:nvPr/>
        </p:nvPicPr>
        <p:blipFill>
          <a:blip r:embed="rId4" cstate="print"/>
          <a:stretch>
            <a:fillRect/>
          </a:stretch>
        </p:blipFill>
        <p:spPr>
          <a:xfrm>
            <a:off x="0" y="677005"/>
            <a:ext cx="612648" cy="163373"/>
          </a:xfrm>
          <a:prstGeom prst="rect">
            <a:avLst/>
          </a:prstGeom>
        </p:spPr>
      </p:pic>
      <p:sp>
        <p:nvSpPr>
          <p:cNvPr id="10" name="Oval 9"/>
          <p:cNvSpPr>
            <a:spLocks noChangeArrowheads="1"/>
          </p:cNvSpPr>
          <p:nvPr/>
        </p:nvSpPr>
        <p:spPr bwMode="auto">
          <a:xfrm>
            <a:off x="6389370" y="2228850"/>
            <a:ext cx="1257300" cy="4114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3" name="Oval 12"/>
          <p:cNvSpPr>
            <a:spLocks noChangeArrowheads="1"/>
          </p:cNvSpPr>
          <p:nvPr/>
        </p:nvSpPr>
        <p:spPr bwMode="auto">
          <a:xfrm>
            <a:off x="6435090" y="2777490"/>
            <a:ext cx="594360" cy="4114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4" name="TextBox 13"/>
          <p:cNvSpPr txBox="1"/>
          <p:nvPr/>
        </p:nvSpPr>
        <p:spPr>
          <a:xfrm>
            <a:off x="2697480" y="2205990"/>
            <a:ext cx="3249608" cy="369332"/>
          </a:xfrm>
          <a:prstGeom prst="rect">
            <a:avLst/>
          </a:prstGeom>
          <a:solidFill>
            <a:schemeClr val="accent5">
              <a:lumMod val="75000"/>
            </a:schemeClr>
          </a:solidFill>
          <a:ln>
            <a:solidFill>
              <a:srgbClr val="002060"/>
            </a:solidFill>
          </a:ln>
        </p:spPr>
        <p:txBody>
          <a:bodyPr wrap="none" rtlCol="0">
            <a:spAutoFit/>
          </a:bodyPr>
          <a:lstStyle/>
          <a:p>
            <a:r>
              <a:rPr lang="en-US" b="1" dirty="0"/>
              <a:t>Description of other income</a:t>
            </a:r>
          </a:p>
        </p:txBody>
      </p:sp>
      <p:cxnSp>
        <p:nvCxnSpPr>
          <p:cNvPr id="15" name="Straight Arrow Connector 14"/>
          <p:cNvCxnSpPr/>
          <p:nvPr/>
        </p:nvCxnSpPr>
        <p:spPr bwMode="auto">
          <a:xfrm flipV="1">
            <a:off x="5920740" y="2388870"/>
            <a:ext cx="495300" cy="22860"/>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3577590" y="2754630"/>
            <a:ext cx="1685077" cy="369332"/>
          </a:xfrm>
          <a:prstGeom prst="rect">
            <a:avLst/>
          </a:prstGeom>
          <a:solidFill>
            <a:schemeClr val="accent5">
              <a:lumMod val="75000"/>
            </a:schemeClr>
          </a:solidFill>
          <a:ln>
            <a:solidFill>
              <a:srgbClr val="002060"/>
            </a:solidFill>
          </a:ln>
        </p:spPr>
        <p:txBody>
          <a:bodyPr wrap="none" rtlCol="0">
            <a:spAutoFit/>
          </a:bodyPr>
          <a:lstStyle/>
          <a:p>
            <a:r>
              <a:rPr lang="en-US" b="1" dirty="0"/>
              <a:t>Jury duty pay</a:t>
            </a:r>
          </a:p>
        </p:txBody>
      </p:sp>
      <p:cxnSp>
        <p:nvCxnSpPr>
          <p:cNvPr id="17" name="Straight Arrow Connector 16"/>
          <p:cNvCxnSpPr>
            <a:endCxn id="13" idx="2"/>
          </p:cNvCxnSpPr>
          <p:nvPr/>
        </p:nvCxnSpPr>
        <p:spPr bwMode="auto">
          <a:xfrm>
            <a:off x="5292090" y="2983230"/>
            <a:ext cx="1143000" cy="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82610938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srcRect/>
          <a:stretch>
            <a:fillRect/>
          </a:stretch>
        </p:blipFill>
        <p:spPr bwMode="auto">
          <a:xfrm>
            <a:off x="582930" y="1508760"/>
            <a:ext cx="7669530" cy="4869180"/>
          </a:xfrm>
          <a:prstGeom prst="rect">
            <a:avLst/>
          </a:prstGeom>
          <a:noFill/>
          <a:ln w="9525">
            <a:noFill/>
            <a:miter lim="800000"/>
            <a:headEnd/>
            <a:tailEnd/>
          </a:ln>
        </p:spPr>
      </p:pic>
      <p:sp>
        <p:nvSpPr>
          <p:cNvPr id="663554" name="Title 1"/>
          <p:cNvSpPr>
            <a:spLocks noGrp="1"/>
          </p:cNvSpPr>
          <p:nvPr>
            <p:ph type="title"/>
          </p:nvPr>
        </p:nvSpPr>
        <p:spPr/>
        <p:txBody>
          <a:bodyPr>
            <a:normAutofit fontScale="90000"/>
          </a:bodyPr>
          <a:lstStyle/>
          <a:p>
            <a:r>
              <a:rPr lang="en-US" altLang="en-US" dirty="0"/>
              <a:t>TS - Other Income – Federal 1040 Lines 21 and 36</a:t>
            </a:r>
          </a:p>
        </p:txBody>
      </p:sp>
      <p:sp>
        <p:nvSpPr>
          <p:cNvPr id="13" name="TextBox 12"/>
          <p:cNvSpPr txBox="1"/>
          <p:nvPr/>
        </p:nvSpPr>
        <p:spPr>
          <a:xfrm>
            <a:off x="5349240" y="3223260"/>
            <a:ext cx="1736373" cy="369332"/>
          </a:xfrm>
          <a:prstGeom prst="rect">
            <a:avLst/>
          </a:prstGeom>
          <a:solidFill>
            <a:schemeClr val="accent5">
              <a:lumMod val="75000"/>
            </a:schemeClr>
          </a:solidFill>
          <a:ln>
            <a:solidFill>
              <a:srgbClr val="001132"/>
            </a:solidFill>
          </a:ln>
        </p:spPr>
        <p:txBody>
          <a:bodyPr wrap="none">
            <a:spAutoFit/>
          </a:bodyPr>
          <a:lstStyle/>
          <a:p>
            <a:pPr eaLnBrk="1" hangingPunct="1">
              <a:defRPr/>
            </a:pPr>
            <a:r>
              <a:rPr lang="en-US" b="1" dirty="0">
                <a:latin typeface="Arial" charset="0"/>
              </a:rPr>
              <a:t>Other income </a:t>
            </a:r>
          </a:p>
        </p:txBody>
      </p:sp>
      <p:sp>
        <p:nvSpPr>
          <p:cNvPr id="663559" name="Oval 5"/>
          <p:cNvSpPr>
            <a:spLocks noChangeArrowheads="1"/>
          </p:cNvSpPr>
          <p:nvPr/>
        </p:nvSpPr>
        <p:spPr bwMode="auto">
          <a:xfrm>
            <a:off x="7639050" y="3874770"/>
            <a:ext cx="647700" cy="19431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6" name="Straight Arrow Connector 15"/>
          <p:cNvCxnSpPr>
            <a:stCxn id="13" idx="3"/>
            <a:endCxn id="663559" idx="2"/>
          </p:cNvCxnSpPr>
          <p:nvPr/>
        </p:nvCxnSpPr>
        <p:spPr bwMode="auto">
          <a:xfrm>
            <a:off x="7085613" y="3407926"/>
            <a:ext cx="553437" cy="563999"/>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pic>
        <p:nvPicPr>
          <p:cNvPr id="11" name="Picture 10" descr="NJ TaxSlayer"/>
          <p:cNvPicPr>
            <a:picLocks noChangeAspect="1"/>
          </p:cNvPicPr>
          <p:nvPr/>
        </p:nvPicPr>
        <p:blipFill>
          <a:blip r:embed="rId4" cstate="print"/>
          <a:stretch>
            <a:fillRect/>
          </a:stretch>
        </p:blipFill>
        <p:spPr>
          <a:xfrm>
            <a:off x="0" y="677005"/>
            <a:ext cx="612648" cy="163373"/>
          </a:xfrm>
          <a:prstGeom prst="rect">
            <a:avLst/>
          </a:prstGeom>
        </p:spPr>
      </p:pic>
      <p:sp>
        <p:nvSpPr>
          <p:cNvPr id="19" name="TextBox 18"/>
          <p:cNvSpPr txBox="1"/>
          <p:nvPr/>
        </p:nvSpPr>
        <p:spPr>
          <a:xfrm flipH="1">
            <a:off x="5554978" y="5532120"/>
            <a:ext cx="2937509" cy="646331"/>
          </a:xfrm>
          <a:prstGeom prst="rect">
            <a:avLst/>
          </a:prstGeom>
          <a:solidFill>
            <a:schemeClr val="accent5">
              <a:lumMod val="75000"/>
            </a:schemeClr>
          </a:solidFill>
          <a:ln>
            <a:solidFill>
              <a:srgbClr val="002060"/>
            </a:solidFill>
          </a:ln>
        </p:spPr>
        <p:txBody>
          <a:bodyPr wrap="square" rtlCol="0">
            <a:spAutoFit/>
          </a:bodyPr>
          <a:lstStyle/>
          <a:p>
            <a:r>
              <a:rPr lang="en-US" b="1" dirty="0"/>
              <a:t>Jury duty pay returned to employer </a:t>
            </a:r>
          </a:p>
        </p:txBody>
      </p:sp>
      <p:sp>
        <p:nvSpPr>
          <p:cNvPr id="20" name="Oval 19"/>
          <p:cNvSpPr>
            <a:spLocks noChangeArrowheads="1"/>
          </p:cNvSpPr>
          <p:nvPr/>
        </p:nvSpPr>
        <p:spPr bwMode="auto">
          <a:xfrm>
            <a:off x="4343400" y="6149340"/>
            <a:ext cx="891540" cy="36576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1" name="Straight Arrow Connector 20"/>
          <p:cNvCxnSpPr>
            <a:stCxn id="19" idx="3"/>
          </p:cNvCxnSpPr>
          <p:nvPr/>
        </p:nvCxnSpPr>
        <p:spPr bwMode="auto">
          <a:xfrm flipH="1">
            <a:off x="4972050" y="5855286"/>
            <a:ext cx="582928" cy="294054"/>
          </a:xfrm>
          <a:prstGeom prst="straightConnector1">
            <a:avLst/>
          </a:prstGeom>
          <a:noFill/>
          <a:ln w="38100" cap="flat" cmpd="sng" algn="ctr">
            <a:solidFill>
              <a:srgbClr val="FF0000"/>
            </a:solidFill>
            <a:prstDash val="solid"/>
            <a:round/>
            <a:headEnd type="none" w="med" len="med"/>
            <a:tailEnd type="triangle"/>
          </a:ln>
          <a:effectLst/>
        </p:spPr>
      </p:cxnSp>
      <p:sp>
        <p:nvSpPr>
          <p:cNvPr id="25" name="Oval 24"/>
          <p:cNvSpPr>
            <a:spLocks noChangeArrowheads="1"/>
          </p:cNvSpPr>
          <p:nvPr/>
        </p:nvSpPr>
        <p:spPr bwMode="auto">
          <a:xfrm>
            <a:off x="3920490" y="3771900"/>
            <a:ext cx="1520190" cy="4114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06140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Title 1"/>
          <p:cNvSpPr>
            <a:spLocks noGrp="1"/>
          </p:cNvSpPr>
          <p:nvPr>
            <p:ph type="title"/>
          </p:nvPr>
        </p:nvSpPr>
        <p:spPr/>
        <p:txBody>
          <a:bodyPr>
            <a:normAutofit/>
          </a:bodyPr>
          <a:lstStyle/>
          <a:p>
            <a:r>
              <a:rPr lang="en-US" altLang="en-US" dirty="0"/>
              <a:t>Recoveries</a:t>
            </a:r>
            <a:endParaRPr lang="en-US" altLang="en-US" sz="2400" dirty="0"/>
          </a:p>
        </p:txBody>
      </p:sp>
      <p:sp>
        <p:nvSpPr>
          <p:cNvPr id="667651" name="Content Placeholder 2"/>
          <p:cNvSpPr>
            <a:spLocks noGrp="1"/>
          </p:cNvSpPr>
          <p:nvPr>
            <p:ph idx="1"/>
          </p:nvPr>
        </p:nvSpPr>
        <p:spPr>
          <a:xfrm>
            <a:off x="609600" y="1524000"/>
            <a:ext cx="8153400" cy="4953000"/>
          </a:xfrm>
        </p:spPr>
        <p:txBody>
          <a:bodyPr>
            <a:normAutofit fontScale="77500" lnSpcReduction="20000"/>
          </a:bodyPr>
          <a:lstStyle/>
          <a:p>
            <a:r>
              <a:rPr lang="en-US" altLang="en-US" sz="3200" dirty="0"/>
              <a:t> Recoveries of amounts deducted in prior years may have to be reported as Other Income in current year.  May include:</a:t>
            </a:r>
          </a:p>
          <a:p>
            <a:pPr lvl="1">
              <a:buFont typeface="Wingdings" panose="05000000000000000000" pitchFamily="2" charset="2"/>
              <a:buChar char="§"/>
            </a:pPr>
            <a:r>
              <a:rPr lang="en-US" altLang="en-US" sz="2500" dirty="0"/>
              <a:t>Property tax rebates (e.g. - PTR &amp; Homestead Benefit) – covered in more detail in later module</a:t>
            </a:r>
          </a:p>
          <a:p>
            <a:pPr lvl="1">
              <a:buFont typeface="Wingdings" panose="05000000000000000000" pitchFamily="2" charset="2"/>
              <a:buChar char="§"/>
            </a:pPr>
            <a:r>
              <a:rPr lang="en-US" altLang="en-US" sz="2500" dirty="0"/>
              <a:t>Reimbursements for medical expenses claimed in prior years</a:t>
            </a:r>
          </a:p>
          <a:p>
            <a:pPr lvl="1">
              <a:buFont typeface="Wingdings" panose="05000000000000000000" pitchFamily="2" charset="2"/>
              <a:buChar char="§"/>
            </a:pPr>
            <a:r>
              <a:rPr lang="en-US" altLang="en-US" sz="2500" dirty="0"/>
              <a:t>Other refunds of Schedule A deductions</a:t>
            </a:r>
          </a:p>
          <a:p>
            <a:r>
              <a:rPr lang="en-US" altLang="en-US" sz="3200" dirty="0"/>
              <a:t> Use State Refund Worksheet in TaxSlayer to determine how much of recovery is taxable (if prior year info is available) </a:t>
            </a:r>
          </a:p>
          <a:p>
            <a:r>
              <a:rPr lang="en-US" altLang="en-US" sz="3200" dirty="0"/>
              <a:t> NJ property tax recoveries are not taxable in NJ.  Since 1040 Line 21 Other Income totals flow through to NJ 1040 Line 25, have to adjust NJ 1040 Line 25 Other Income .  </a:t>
            </a:r>
            <a:r>
              <a:rPr lang="en-US" altLang="en-US" sz="3200" dirty="0">
                <a:solidFill>
                  <a:srgbClr val="FF0000"/>
                </a:solidFill>
              </a:rPr>
              <a:t>Capture property tax recovery info on NJ Checklist for later entry in the State section </a:t>
            </a:r>
            <a:endParaRPr lang="en-US" altLang="en-US" sz="2400" dirty="0">
              <a:solidFill>
                <a:srgbClr val="FF0000"/>
              </a:solidFill>
            </a:endParaRP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Pub Ref"/>
          <p:cNvSpPr txBox="1"/>
          <p:nvPr/>
        </p:nvSpPr>
        <p:spPr>
          <a:xfrm>
            <a:off x="6862841" y="58579"/>
            <a:ext cx="1906292" cy="246221"/>
          </a:xfrm>
          <a:prstGeom prst="rect">
            <a:avLst/>
          </a:prstGeom>
          <a:noFill/>
        </p:spPr>
        <p:txBody>
          <a:bodyPr wrap="none" tIns="0" bIns="0" rtlCol="0">
            <a:spAutoFit/>
          </a:bodyPr>
          <a:lstStyle/>
          <a:p>
            <a:pPr algn="r"/>
            <a:r>
              <a:rPr lang="en-US" sz="1600"/>
              <a:t>Pub 17 Chapter 12</a:t>
            </a:r>
            <a:endParaRPr lang="en-US" sz="1600"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a:p>
        </p:txBody>
      </p:sp>
      <p:pic>
        <p:nvPicPr>
          <p:cNvPr id="10" name="Picture 9" descr="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231120579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a:bodyPr>
          <a:lstStyle/>
          <a:p>
            <a:r>
              <a:rPr lang="en-US" altLang="en-US" dirty="0"/>
              <a:t>Cancellation of Credit Card Debt</a:t>
            </a:r>
          </a:p>
        </p:txBody>
      </p:sp>
      <p:sp>
        <p:nvSpPr>
          <p:cNvPr id="823299" name="Rectangle 3"/>
          <p:cNvSpPr>
            <a:spLocks noGrp="1" noChangeArrowheads="1"/>
          </p:cNvSpPr>
          <p:nvPr>
            <p:ph idx="1"/>
          </p:nvPr>
        </p:nvSpPr>
        <p:spPr>
          <a:xfrm>
            <a:off x="566057" y="1553029"/>
            <a:ext cx="8153400" cy="4876800"/>
          </a:xfrm>
        </p:spPr>
        <p:txBody>
          <a:bodyPr>
            <a:normAutofit/>
          </a:bodyPr>
          <a:lstStyle/>
          <a:p>
            <a:r>
              <a:rPr lang="en-US" altLang="en-US" dirty="0"/>
              <a:t> Cancellation of credit card debt is in scope for all counselors as part of  Advanced certification</a:t>
            </a:r>
          </a:p>
          <a:p>
            <a:r>
              <a:rPr lang="en-US" altLang="en-US" dirty="0"/>
              <a:t> Reported on 1099-C</a:t>
            </a:r>
          </a:p>
          <a:p>
            <a:r>
              <a:rPr lang="en-US" altLang="en-US" dirty="0"/>
              <a:t> 1099-C income </a:t>
            </a:r>
            <a:r>
              <a:rPr lang="en-US" altLang="en-US" b="1" u="sng" dirty="0"/>
              <a:t>taxable</a:t>
            </a:r>
            <a:r>
              <a:rPr lang="en-US" altLang="en-US" dirty="0"/>
              <a:t> on Federal return </a:t>
            </a:r>
          </a:p>
          <a:p>
            <a:pPr lvl="1"/>
            <a:r>
              <a:rPr lang="en-US" altLang="en-US" dirty="0"/>
              <a:t> Exception:  taxpayer in bankruptcy or insolvent (liabilities exceeded assets) immediately before debt was cancelled</a:t>
            </a:r>
          </a:p>
          <a:p>
            <a:pPr lvl="1"/>
            <a:r>
              <a:rPr lang="en-US" altLang="en-US" dirty="0"/>
              <a:t> If bankrupt or insolvent, </a:t>
            </a:r>
            <a:r>
              <a:rPr lang="en-US" altLang="en-US" dirty="0">
                <a:solidFill>
                  <a:srgbClr val="FF0000"/>
                </a:solidFill>
              </a:rPr>
              <a:t>Out of Scope</a:t>
            </a:r>
          </a:p>
          <a:p>
            <a:pPr>
              <a:buNone/>
            </a:pPr>
            <a:endParaRPr lang="en-US" altLang="en-US" dirty="0"/>
          </a:p>
          <a:p>
            <a:pPr lvl="1"/>
            <a:endParaRPr lang="en-US" altLang="en-US" dirty="0"/>
          </a:p>
          <a:p>
            <a:endParaRPr lang="en-US" altLang="en-US" dirty="0"/>
          </a:p>
          <a:p>
            <a:endParaRPr lang="en-US" altLang="en-US"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14</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76514" y="5678714"/>
            <a:ext cx="7696200" cy="646331"/>
          </a:xfrm>
          <a:prstGeom prst="rect">
            <a:avLst/>
          </a:prstGeom>
          <a:solidFill>
            <a:schemeClr val="accent5">
              <a:lumMod val="75000"/>
            </a:schemeClr>
          </a:solidFill>
          <a:ln>
            <a:solidFill>
              <a:schemeClr val="accent6">
                <a:lumMod val="50000"/>
              </a:schemeClr>
            </a:solidFill>
          </a:ln>
        </p:spPr>
        <p:txBody>
          <a:bodyPr wrap="square">
            <a:spAutoFit/>
          </a:bodyPr>
          <a:lstStyle/>
          <a:p>
            <a:pPr marL="0" indent="0">
              <a:buNone/>
            </a:pPr>
            <a:r>
              <a:rPr lang="en-US" altLang="en-US" b="1" dirty="0"/>
              <a:t>See Pub 4012 page D-46 and specific instructions in Special Topics document on TaxPrep4Free.org Preparer page</a:t>
            </a:r>
          </a:p>
        </p:txBody>
      </p:sp>
      <p:pic>
        <p:nvPicPr>
          <p:cNvPr id="11" name="Picture 10" descr="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1924329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a:bodyPr>
          <a:lstStyle/>
          <a:p>
            <a:r>
              <a:rPr lang="en-US" altLang="en-US" dirty="0"/>
              <a:t>Cancellation of Credit Card Debt</a:t>
            </a:r>
          </a:p>
        </p:txBody>
      </p:sp>
      <p:sp>
        <p:nvSpPr>
          <p:cNvPr id="823299" name="Rectangle 3"/>
          <p:cNvSpPr>
            <a:spLocks noGrp="1" noChangeArrowheads="1"/>
          </p:cNvSpPr>
          <p:nvPr>
            <p:ph idx="1"/>
          </p:nvPr>
        </p:nvSpPr>
        <p:spPr>
          <a:xfrm>
            <a:off x="609600" y="1524000"/>
            <a:ext cx="8153400" cy="4495800"/>
          </a:xfrm>
        </p:spPr>
        <p:txBody>
          <a:bodyPr>
            <a:normAutofit lnSpcReduction="10000"/>
          </a:bodyPr>
          <a:lstStyle/>
          <a:p>
            <a:r>
              <a:rPr lang="en-US" altLang="en-US" dirty="0"/>
              <a:t> Enter in Federal section \ Income \ Enter Myself \ Other Income </a:t>
            </a:r>
            <a:r>
              <a:rPr lang="en-US" dirty="0"/>
              <a:t>Cancellation of Debt (1099-C, Form 982) \ Cancellation of Debt (Form 1099-C)</a:t>
            </a:r>
            <a:endParaRPr lang="en-US" altLang="en-US" dirty="0"/>
          </a:p>
          <a:p>
            <a:r>
              <a:rPr lang="en-US" altLang="en-US" dirty="0"/>
              <a:t> 1099-C income is </a:t>
            </a:r>
            <a:r>
              <a:rPr lang="en-US" altLang="en-US" b="1" u="sng" dirty="0"/>
              <a:t>not taxable </a:t>
            </a:r>
            <a:r>
              <a:rPr lang="en-US" altLang="en-US" dirty="0"/>
              <a:t>in NJ  </a:t>
            </a:r>
          </a:p>
          <a:p>
            <a:pPr lvl="1"/>
            <a:r>
              <a:rPr lang="en-US" altLang="en-US" dirty="0"/>
              <a:t> Since 1040 Line 21 Other Income totals flow through to NJ 1040 Line 25, have to adjust NJ 1040 Line 25 Other Income.  </a:t>
            </a:r>
            <a:r>
              <a:rPr lang="en-US" altLang="en-US" dirty="0">
                <a:solidFill>
                  <a:srgbClr val="FF0000"/>
                </a:solidFill>
              </a:rPr>
              <a:t>Capture 1099-C amount on NJ Checklist for later entry in the State section</a:t>
            </a:r>
          </a:p>
          <a:p>
            <a:pPr>
              <a:buNone/>
            </a:pPr>
            <a:endParaRPr lang="en-US" altLang="en-US" dirty="0"/>
          </a:p>
          <a:p>
            <a:pPr lvl="1"/>
            <a:endParaRPr lang="en-US" altLang="en-US" dirty="0"/>
          </a:p>
          <a:p>
            <a:pPr lvl="1"/>
            <a:endParaRPr lang="en-US" altLang="en-US" dirty="0"/>
          </a:p>
          <a:p>
            <a:endParaRPr lang="en-US" altLang="en-US" dirty="0"/>
          </a:p>
          <a:p>
            <a:endParaRPr lang="en-US" altLang="en-US"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15</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302786340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fontScale="90000"/>
          </a:bodyPr>
          <a:lstStyle/>
          <a:p>
            <a:r>
              <a:rPr lang="en-US" altLang="en-US" sz="3600" dirty="0"/>
              <a:t>Cancellation of Credit Card Debt –  1099-C</a:t>
            </a:r>
            <a:endParaRPr lang="en-US" altLang="en-US" sz="2400"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16</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pic>
        <p:nvPicPr>
          <p:cNvPr id="2051" name="Picture 3"/>
          <p:cNvPicPr>
            <a:picLocks noGrp="1" noChangeAspect="1" noChangeArrowheads="1"/>
          </p:cNvPicPr>
          <p:nvPr>
            <p:ph idx="1"/>
          </p:nvPr>
        </p:nvPicPr>
        <p:blipFill>
          <a:blip r:embed="rId3" cstate="print"/>
          <a:srcRect/>
          <a:stretch>
            <a:fillRect/>
          </a:stretch>
        </p:blipFill>
        <p:spPr bwMode="auto">
          <a:xfrm>
            <a:off x="609600" y="1524000"/>
            <a:ext cx="8077200" cy="4648200"/>
          </a:xfrm>
          <a:prstGeom prst="rect">
            <a:avLst/>
          </a:prstGeom>
          <a:noFill/>
          <a:ln w="9525">
            <a:noFill/>
            <a:miter lim="800000"/>
            <a:headEnd/>
            <a:tailEnd/>
          </a:ln>
        </p:spPr>
      </p:pic>
      <p:sp>
        <p:nvSpPr>
          <p:cNvPr id="7" name="TextBox 6"/>
          <p:cNvSpPr txBox="1"/>
          <p:nvPr/>
        </p:nvSpPr>
        <p:spPr>
          <a:xfrm>
            <a:off x="6366510" y="2263140"/>
            <a:ext cx="674370" cy="553998"/>
          </a:xfrm>
          <a:prstGeom prst="rect">
            <a:avLst/>
          </a:prstGeom>
          <a:solidFill>
            <a:schemeClr val="accent3"/>
          </a:solidFill>
        </p:spPr>
        <p:txBody>
          <a:bodyPr wrap="square" rtlCol="0">
            <a:spAutoFit/>
          </a:bodyPr>
          <a:lstStyle/>
          <a:p>
            <a:r>
              <a:rPr lang="en-US" sz="3000" dirty="0"/>
              <a:t>15</a:t>
            </a:r>
          </a:p>
        </p:txBody>
      </p:sp>
      <p:sp>
        <p:nvSpPr>
          <p:cNvPr id="8" name="TextBox 7"/>
          <p:cNvSpPr txBox="1"/>
          <p:nvPr/>
        </p:nvSpPr>
        <p:spPr>
          <a:xfrm>
            <a:off x="5406390" y="2000250"/>
            <a:ext cx="116151" cy="369332"/>
          </a:xfrm>
          <a:prstGeom prst="rect">
            <a:avLst/>
          </a:prstGeom>
          <a:solidFill>
            <a:schemeClr val="bg1"/>
          </a:solidFill>
        </p:spPr>
        <p:txBody>
          <a:bodyPr wrap="square" rtlCol="0">
            <a:spAutoFit/>
          </a:bodyPr>
          <a:lstStyle/>
          <a:p>
            <a:r>
              <a:rPr lang="en-US" b="1" dirty="0"/>
              <a:t>5</a:t>
            </a:r>
          </a:p>
        </p:txBody>
      </p:sp>
      <p:sp>
        <p:nvSpPr>
          <p:cNvPr id="9" name="TextBox 8"/>
          <p:cNvSpPr txBox="1"/>
          <p:nvPr/>
        </p:nvSpPr>
        <p:spPr>
          <a:xfrm>
            <a:off x="1004711" y="1941688"/>
            <a:ext cx="3159839" cy="646331"/>
          </a:xfrm>
          <a:prstGeom prst="rect">
            <a:avLst/>
          </a:prstGeom>
          <a:solidFill>
            <a:schemeClr val="accent5">
              <a:lumMod val="75000"/>
            </a:schemeClr>
          </a:solidFill>
          <a:ln>
            <a:solidFill>
              <a:srgbClr val="002060"/>
            </a:solidFill>
          </a:ln>
        </p:spPr>
        <p:txBody>
          <a:bodyPr wrap="none" rtlCol="0">
            <a:spAutoFit/>
          </a:bodyPr>
          <a:lstStyle/>
          <a:p>
            <a:r>
              <a:rPr lang="en-US" b="1" dirty="0"/>
              <a:t>Amount to be included</a:t>
            </a:r>
          </a:p>
          <a:p>
            <a:r>
              <a:rPr lang="en-US" b="1" dirty="0"/>
              <a:t>as income on 1040 Line 21 </a:t>
            </a:r>
          </a:p>
        </p:txBody>
      </p:sp>
      <p:sp>
        <p:nvSpPr>
          <p:cNvPr id="11" name="Oval 5"/>
          <p:cNvSpPr>
            <a:spLocks noChangeArrowheads="1"/>
          </p:cNvSpPr>
          <p:nvPr/>
        </p:nvSpPr>
        <p:spPr bwMode="auto">
          <a:xfrm>
            <a:off x="4531682" y="2359379"/>
            <a:ext cx="966007" cy="338666"/>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12" name="Line 10"/>
          <p:cNvSpPr>
            <a:spLocks noChangeShapeType="1"/>
          </p:cNvSpPr>
          <p:nvPr/>
        </p:nvSpPr>
        <p:spPr bwMode="auto">
          <a:xfrm>
            <a:off x="4210756" y="2325512"/>
            <a:ext cx="338666" cy="146756"/>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67626518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a:stretch>
            <a:fillRect/>
          </a:stretch>
        </p:blipFill>
        <p:spPr bwMode="auto">
          <a:xfrm>
            <a:off x="609600" y="1623060"/>
            <a:ext cx="8077200" cy="4286250"/>
          </a:xfrm>
          <a:prstGeom prst="rect">
            <a:avLst/>
          </a:prstGeom>
          <a:noFill/>
          <a:ln w="9525">
            <a:noFill/>
            <a:miter lim="800000"/>
            <a:headEnd/>
            <a:tailEnd/>
          </a:ln>
        </p:spPr>
      </p:pic>
      <p:sp>
        <p:nvSpPr>
          <p:cNvPr id="823298" name="Rectangle 2"/>
          <p:cNvSpPr>
            <a:spLocks noGrp="1" noChangeArrowheads="1"/>
          </p:cNvSpPr>
          <p:nvPr>
            <p:ph type="title"/>
          </p:nvPr>
        </p:nvSpPr>
        <p:spPr>
          <a:xfrm>
            <a:off x="609600" y="277812"/>
            <a:ext cx="8305800" cy="1196657"/>
          </a:xfrm>
        </p:spPr>
        <p:txBody>
          <a:bodyPr>
            <a:normAutofit fontScale="90000"/>
          </a:bodyPr>
          <a:lstStyle/>
          <a:p>
            <a:r>
              <a:rPr lang="en-US" altLang="en-US" sz="2800" dirty="0"/>
              <a:t>TS - Cancellation of Credit Card Debt</a:t>
            </a:r>
            <a:br>
              <a:rPr lang="en-US" altLang="en-US" sz="2800" dirty="0"/>
            </a:br>
            <a:r>
              <a:rPr lang="en-US" altLang="en-US" sz="2300" dirty="0">
                <a:solidFill>
                  <a:srgbClr val="0070C0"/>
                </a:solidFill>
              </a:rPr>
              <a:t>Federal section \ Income \ Enter Myself \ Other Income \ </a:t>
            </a:r>
            <a:r>
              <a:rPr lang="en-US" sz="2300" dirty="0">
                <a:solidFill>
                  <a:srgbClr val="0070C0"/>
                </a:solidFill>
              </a:rPr>
              <a:t>Cancellation of Debt (1099-C, Form 982) \ Cancellation of Debt (Form 1099-C) </a:t>
            </a:r>
            <a:endParaRPr lang="en-US" altLang="en-US" sz="2400"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17</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sp>
        <p:nvSpPr>
          <p:cNvPr id="8" name="Oval 4"/>
          <p:cNvSpPr>
            <a:spLocks noChangeArrowheads="1"/>
          </p:cNvSpPr>
          <p:nvPr/>
        </p:nvSpPr>
        <p:spPr bwMode="auto">
          <a:xfrm>
            <a:off x="6423660" y="4366260"/>
            <a:ext cx="533400" cy="44577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3" name="TextBox 12"/>
          <p:cNvSpPr txBox="1"/>
          <p:nvPr/>
        </p:nvSpPr>
        <p:spPr>
          <a:xfrm>
            <a:off x="2731770" y="4343400"/>
            <a:ext cx="3070071" cy="369332"/>
          </a:xfrm>
          <a:prstGeom prst="rect">
            <a:avLst/>
          </a:prstGeom>
          <a:solidFill>
            <a:schemeClr val="accent5">
              <a:lumMod val="75000"/>
            </a:schemeClr>
          </a:solidFill>
          <a:ln>
            <a:solidFill>
              <a:srgbClr val="002060"/>
            </a:solidFill>
          </a:ln>
        </p:spPr>
        <p:txBody>
          <a:bodyPr wrap="none" rtlCol="0">
            <a:spAutoFit/>
          </a:bodyPr>
          <a:lstStyle/>
          <a:p>
            <a:r>
              <a:rPr lang="en-US" b="1" dirty="0"/>
              <a:t>Amount of debt cancelled</a:t>
            </a:r>
          </a:p>
        </p:txBody>
      </p:sp>
      <p:cxnSp>
        <p:nvCxnSpPr>
          <p:cNvPr id="14" name="Straight Arrow Connector 13"/>
          <p:cNvCxnSpPr>
            <a:stCxn id="13" idx="3"/>
          </p:cNvCxnSpPr>
          <p:nvPr/>
        </p:nvCxnSpPr>
        <p:spPr bwMode="auto">
          <a:xfrm flipV="1">
            <a:off x="5801841" y="4503420"/>
            <a:ext cx="621819" cy="24646"/>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88335307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fontScale="90000"/>
          </a:bodyPr>
          <a:lstStyle/>
          <a:p>
            <a:r>
              <a:rPr lang="en-US" altLang="en-US" dirty="0"/>
              <a:t>Foreclosures/Abandonments and Cancellation of Debt on Mortgage</a:t>
            </a:r>
          </a:p>
        </p:txBody>
      </p:sp>
      <p:sp>
        <p:nvSpPr>
          <p:cNvPr id="823299" name="Rectangle 3"/>
          <p:cNvSpPr>
            <a:spLocks noGrp="1" noChangeArrowheads="1"/>
          </p:cNvSpPr>
          <p:nvPr>
            <p:ph idx="1"/>
          </p:nvPr>
        </p:nvSpPr>
        <p:spPr>
          <a:xfrm>
            <a:off x="609600" y="1524000"/>
            <a:ext cx="8153400" cy="4495800"/>
          </a:xfrm>
        </p:spPr>
        <p:txBody>
          <a:bodyPr>
            <a:normAutofit fontScale="85000" lnSpcReduction="10000"/>
          </a:bodyPr>
          <a:lstStyle/>
          <a:p>
            <a:r>
              <a:rPr lang="en-US" altLang="en-US" dirty="0">
                <a:solidFill>
                  <a:srgbClr val="001132"/>
                </a:solidFill>
              </a:rPr>
              <a:t> Foreclosure/Abandonments and Cancellation of Debt on a home mortgage loan has been declared Out of Scope for NJ preparers due to its complexity</a:t>
            </a:r>
          </a:p>
          <a:p>
            <a:pPr lvl="1"/>
            <a:r>
              <a:rPr lang="en-US" altLang="en-US" dirty="0">
                <a:solidFill>
                  <a:srgbClr val="001132"/>
                </a:solidFill>
              </a:rPr>
              <a:t>Refer to Pub 4012 Pages D-50 through D-52 for details on the screening process and entry into </a:t>
            </a:r>
            <a:r>
              <a:rPr lang="en-US" altLang="en-US" dirty="0" err="1">
                <a:solidFill>
                  <a:srgbClr val="001132"/>
                </a:solidFill>
              </a:rPr>
              <a:t>TaxSlayer</a:t>
            </a:r>
            <a:r>
              <a:rPr lang="en-US" altLang="en-US" dirty="0">
                <a:solidFill>
                  <a:srgbClr val="001132"/>
                </a:solidFill>
              </a:rPr>
              <a:t> </a:t>
            </a:r>
          </a:p>
          <a:p>
            <a:r>
              <a:rPr lang="en-US" altLang="en-US" dirty="0">
                <a:solidFill>
                  <a:srgbClr val="001132"/>
                </a:solidFill>
              </a:rPr>
              <a:t> If taxpayer had a portion of mortgage debt cancelled but kept the home (loan modification or mortgage workout), the amount of debt discharged reduces the cost basis of the principal residence </a:t>
            </a:r>
          </a:p>
          <a:p>
            <a:pPr lvl="1"/>
            <a:r>
              <a:rPr lang="en-US" altLang="en-US" dirty="0">
                <a:solidFill>
                  <a:srgbClr val="001132"/>
                </a:solidFill>
              </a:rPr>
              <a:t>Refer to Pub 4012 Page D-52</a:t>
            </a:r>
          </a:p>
          <a:p>
            <a:pPr lvl="1"/>
            <a:endParaRPr lang="en-US" altLang="en-US" dirty="0"/>
          </a:p>
          <a:p>
            <a:pPr lvl="1"/>
            <a:endParaRPr lang="en-US" altLang="en-US" dirty="0"/>
          </a:p>
          <a:p>
            <a:endParaRPr lang="en-US" altLang="en-US" dirty="0"/>
          </a:p>
          <a:p>
            <a:endParaRPr lang="en-US" altLang="en-US"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18</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229916873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fontScale="90000"/>
          </a:bodyPr>
          <a:lstStyle/>
          <a:p>
            <a:r>
              <a:rPr lang="en-US" altLang="en-US"/>
              <a:t>Income from Long-Term Care Insurance Contracts</a:t>
            </a:r>
            <a:endParaRPr lang="en-US" altLang="en-US" sz="2200" dirty="0"/>
          </a:p>
        </p:txBody>
      </p:sp>
      <p:sp>
        <p:nvSpPr>
          <p:cNvPr id="823299" name="Rectangle 3"/>
          <p:cNvSpPr>
            <a:spLocks noGrp="1" noChangeArrowheads="1"/>
          </p:cNvSpPr>
          <p:nvPr>
            <p:ph idx="1"/>
          </p:nvPr>
        </p:nvSpPr>
        <p:spPr>
          <a:xfrm>
            <a:off x="609600" y="1524000"/>
            <a:ext cx="8153400" cy="4800600"/>
          </a:xfrm>
        </p:spPr>
        <p:txBody>
          <a:bodyPr>
            <a:normAutofit fontScale="92500" lnSpcReduction="20000"/>
          </a:bodyPr>
          <a:lstStyle/>
          <a:p>
            <a:r>
              <a:rPr lang="en-US" altLang="en-US" dirty="0"/>
              <a:t> Income received from Long-Term Care Insurance Contracts is In Scope</a:t>
            </a:r>
          </a:p>
          <a:p>
            <a:pPr lvl="1"/>
            <a:r>
              <a:rPr lang="en-US" altLang="en-US" dirty="0"/>
              <a:t> Generally reimbursements are not taxable</a:t>
            </a:r>
          </a:p>
          <a:p>
            <a:pPr lvl="1"/>
            <a:r>
              <a:rPr lang="en-US" altLang="en-US" dirty="0"/>
              <a:t> Per diem costs up to an aggregate limit are not taxable</a:t>
            </a:r>
          </a:p>
          <a:p>
            <a:pPr lvl="1"/>
            <a:r>
              <a:rPr lang="en-US" altLang="en-US" dirty="0"/>
              <a:t> Reported on 1099-LTC</a:t>
            </a:r>
          </a:p>
          <a:p>
            <a:pPr lvl="1"/>
            <a:r>
              <a:rPr lang="en-US" altLang="en-US" dirty="0"/>
              <a:t> Enter in </a:t>
            </a:r>
            <a:r>
              <a:rPr lang="en-US" dirty="0"/>
              <a:t>Federal section \ Deductions \ Enter Myself \ Adjustments \ Medical Savings Accounts (Form 8853) \ Form 8853 Medical Savings Account</a:t>
            </a:r>
            <a:endParaRPr lang="en-US" altLang="en-US" dirty="0"/>
          </a:p>
          <a:p>
            <a:pPr lvl="2"/>
            <a:r>
              <a:rPr lang="en-US" altLang="en-US" dirty="0"/>
              <a:t> Use section “Long Term Care (LTC) Insurance Contracts”</a:t>
            </a:r>
          </a:p>
          <a:p>
            <a:pPr lvl="1"/>
            <a:r>
              <a:rPr lang="en-US" altLang="en-US" dirty="0"/>
              <a:t> See specific instructions in Special Topic document on TaxPrep4Free.org Preparer page</a:t>
            </a:r>
          </a:p>
          <a:p>
            <a:pPr lvl="1"/>
            <a:endParaRPr lang="en-US" altLang="en-US" dirty="0"/>
          </a:p>
          <a:p>
            <a:pPr lvl="2"/>
            <a:endParaRPr lang="en-US" altLang="en-US" dirty="0"/>
          </a:p>
          <a:p>
            <a:pPr lvl="1"/>
            <a:endParaRPr lang="en-US" altLang="en-US" dirty="0"/>
          </a:p>
          <a:p>
            <a:pPr lvl="1">
              <a:buNone/>
            </a:pPr>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19</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spTree>
    <p:extLst>
      <p:ext uri="{BB962C8B-B14F-4D97-AF65-F5344CB8AC3E}">
        <p14:creationId xmlns:p14="http://schemas.microsoft.com/office/powerpoint/2010/main" val="24010914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lstStyle/>
          <a:p>
            <a:r>
              <a:rPr lang="en-US" altLang="en-US" dirty="0"/>
              <a:t>Other Income Federal 1040 Line 21</a:t>
            </a:r>
          </a:p>
        </p:txBody>
      </p:sp>
      <p:sp>
        <p:nvSpPr>
          <p:cNvPr id="647171" name="Rectangle 3"/>
          <p:cNvSpPr>
            <a:spLocks noGrp="1" noChangeArrowheads="1"/>
          </p:cNvSpPr>
          <p:nvPr>
            <p:ph idx="1"/>
          </p:nvPr>
        </p:nvSpPr>
        <p:spPr>
          <a:xfrm>
            <a:off x="609600" y="1600200"/>
            <a:ext cx="8001000" cy="4724400"/>
          </a:xfrm>
        </p:spPr>
        <p:txBody>
          <a:bodyPr>
            <a:normAutofit/>
          </a:bodyPr>
          <a:lstStyle/>
          <a:p>
            <a:r>
              <a:rPr lang="en-US" altLang="en-US" dirty="0"/>
              <a:t> Includes income not reported on other Lines &amp; Schedules</a:t>
            </a:r>
          </a:p>
          <a:p>
            <a:pPr eaLnBrk="1" hangingPunct="1"/>
            <a:r>
              <a:rPr lang="en-US" altLang="en-US" dirty="0"/>
              <a:t> Of info reported on 1099-MISCs, only Box 3 or 8 is included on 1040 Line 21</a:t>
            </a:r>
          </a:p>
          <a:p>
            <a:pPr lvl="1" eaLnBrk="1" hangingPunct="1"/>
            <a:r>
              <a:rPr lang="en-US" altLang="en-US" dirty="0"/>
              <a:t> Amounts in other boxes go on other 1040 schedules, </a:t>
            </a:r>
            <a:r>
              <a:rPr lang="en-US" altLang="en-US" dirty="0">
                <a:solidFill>
                  <a:srgbClr val="FF0000"/>
                </a:solidFill>
              </a:rPr>
              <a:t>not Line 21 </a:t>
            </a:r>
            <a:r>
              <a:rPr lang="en-US" altLang="en-US" dirty="0"/>
              <a:t>- e.g.:</a:t>
            </a:r>
          </a:p>
          <a:p>
            <a:pPr lvl="2" eaLnBrk="1" hangingPunct="1"/>
            <a:r>
              <a:rPr lang="en-US" altLang="en-US" dirty="0"/>
              <a:t>Box 1 (Rent) &amp; Box 2 (Royalties) are reported on </a:t>
            </a:r>
            <a:r>
              <a:rPr lang="en-US" altLang="en-US" dirty="0" err="1"/>
              <a:t>Sch</a:t>
            </a:r>
            <a:r>
              <a:rPr lang="en-US" altLang="en-US" dirty="0"/>
              <a:t> E</a:t>
            </a:r>
          </a:p>
          <a:p>
            <a:pPr lvl="2" eaLnBrk="1" hangingPunct="1"/>
            <a:r>
              <a:rPr lang="en-US" altLang="en-US" dirty="0"/>
              <a:t>Box 7 (Non-employee compensation, which is generally business income) is reported on Schedule C</a:t>
            </a:r>
            <a:endParaRPr lang="en-US" altLang="en-US" b="1"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312282969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598311" y="221369"/>
            <a:ext cx="8271510" cy="1143000"/>
          </a:xfrm>
        </p:spPr>
        <p:txBody>
          <a:bodyPr>
            <a:noAutofit/>
          </a:bodyPr>
          <a:lstStyle/>
          <a:p>
            <a:r>
              <a:rPr lang="en-US" altLang="en-US" sz="2500" dirty="0"/>
              <a:t>TS – L/T Care Insurance Contracts – 1099-LTC</a:t>
            </a:r>
            <a:endParaRPr lang="en-US" altLang="en-US" sz="2200" dirty="0">
              <a:solidFill>
                <a:srgbClr val="0070C0"/>
              </a:solidFill>
            </a:endParaRPr>
          </a:p>
        </p:txBody>
      </p:sp>
      <p:sp>
        <p:nvSpPr>
          <p:cNvPr id="823299" name="Rectangle 3"/>
          <p:cNvSpPr>
            <a:spLocks noGrp="1" noChangeArrowheads="1"/>
          </p:cNvSpPr>
          <p:nvPr>
            <p:ph idx="1"/>
          </p:nvPr>
        </p:nvSpPr>
        <p:spPr>
          <a:xfrm>
            <a:off x="609600" y="1524000"/>
            <a:ext cx="8153400" cy="4800600"/>
          </a:xfrm>
        </p:spPr>
        <p:txBody>
          <a:bodyPr>
            <a:normAutofit/>
          </a:bodyPr>
          <a:lstStyle/>
          <a:p>
            <a:pPr lvl="1"/>
            <a:endParaRPr lang="en-US" altLang="en-US" dirty="0"/>
          </a:p>
          <a:p>
            <a:pPr lvl="1"/>
            <a:endParaRPr lang="en-US" altLang="en-US" dirty="0"/>
          </a:p>
          <a:p>
            <a:pPr lvl="1">
              <a:buNone/>
            </a:pPr>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20</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pic>
        <p:nvPicPr>
          <p:cNvPr id="7170" name="Picture 2"/>
          <p:cNvPicPr>
            <a:picLocks noChangeAspect="1" noChangeArrowheads="1"/>
          </p:cNvPicPr>
          <p:nvPr/>
        </p:nvPicPr>
        <p:blipFill>
          <a:blip r:embed="rId3" cstate="print"/>
          <a:srcRect/>
          <a:stretch>
            <a:fillRect/>
          </a:stretch>
        </p:blipFill>
        <p:spPr bwMode="auto">
          <a:xfrm>
            <a:off x="582930" y="1531620"/>
            <a:ext cx="7669530" cy="4137660"/>
          </a:xfrm>
          <a:prstGeom prst="rect">
            <a:avLst/>
          </a:prstGeom>
          <a:noFill/>
          <a:ln w="9525">
            <a:noFill/>
            <a:miter lim="800000"/>
            <a:headEnd/>
            <a:tailEnd/>
          </a:ln>
        </p:spPr>
      </p:pic>
    </p:spTree>
    <p:extLst>
      <p:ext uri="{BB962C8B-B14F-4D97-AF65-F5344CB8AC3E}">
        <p14:creationId xmlns:p14="http://schemas.microsoft.com/office/powerpoint/2010/main" val="184581103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609600" y="277813"/>
            <a:ext cx="8271510" cy="1143000"/>
          </a:xfrm>
        </p:spPr>
        <p:txBody>
          <a:bodyPr>
            <a:noAutofit/>
          </a:bodyPr>
          <a:lstStyle/>
          <a:p>
            <a:r>
              <a:rPr lang="en-US" altLang="en-US" sz="2500" dirty="0"/>
              <a:t>TS – L/T Care Insurance Contracts – 1099-LTC</a:t>
            </a:r>
            <a:br>
              <a:rPr lang="en-US" altLang="en-US" sz="2500" dirty="0"/>
            </a:br>
            <a:r>
              <a:rPr lang="en-US" sz="2200" dirty="0">
                <a:solidFill>
                  <a:srgbClr val="0070C0"/>
                </a:solidFill>
              </a:rPr>
              <a:t>Federal section \ Deductions \ Enter Myself \ Adjustments \ Medical Savings Accounts (Form 8853) \ Form 8853 Medical Savings Account</a:t>
            </a:r>
            <a:endParaRPr lang="en-US" altLang="en-US" sz="2200" dirty="0">
              <a:solidFill>
                <a:srgbClr val="0070C0"/>
              </a:solidFill>
            </a:endParaRPr>
          </a:p>
        </p:txBody>
      </p:sp>
      <p:sp>
        <p:nvSpPr>
          <p:cNvPr id="823299" name="Rectangle 3"/>
          <p:cNvSpPr>
            <a:spLocks noGrp="1" noChangeArrowheads="1"/>
          </p:cNvSpPr>
          <p:nvPr>
            <p:ph idx="1"/>
          </p:nvPr>
        </p:nvSpPr>
        <p:spPr>
          <a:xfrm>
            <a:off x="609600" y="1524000"/>
            <a:ext cx="8153400" cy="4800600"/>
          </a:xfrm>
        </p:spPr>
        <p:txBody>
          <a:bodyPr>
            <a:normAutofit/>
          </a:bodyPr>
          <a:lstStyle/>
          <a:p>
            <a:pPr lvl="1"/>
            <a:endParaRPr lang="en-US" altLang="en-US" dirty="0"/>
          </a:p>
          <a:p>
            <a:pPr lvl="1"/>
            <a:endParaRPr lang="en-US" altLang="en-US" dirty="0"/>
          </a:p>
          <a:p>
            <a:pPr lvl="1">
              <a:buNone/>
            </a:pPr>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21</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pic>
        <p:nvPicPr>
          <p:cNvPr id="8194" name="Picture 2"/>
          <p:cNvPicPr>
            <a:picLocks noChangeAspect="1" noChangeArrowheads="1"/>
          </p:cNvPicPr>
          <p:nvPr/>
        </p:nvPicPr>
        <p:blipFill>
          <a:blip r:embed="rId3" cstate="print"/>
          <a:srcRect l="24643" t="16234" r="9825" b="974"/>
          <a:stretch>
            <a:fillRect/>
          </a:stretch>
        </p:blipFill>
        <p:spPr bwMode="auto">
          <a:xfrm>
            <a:off x="617516" y="1520042"/>
            <a:ext cx="7908967" cy="4868883"/>
          </a:xfrm>
          <a:prstGeom prst="rect">
            <a:avLst/>
          </a:prstGeom>
          <a:noFill/>
          <a:ln w="9525">
            <a:noFill/>
            <a:miter lim="800000"/>
            <a:headEnd/>
            <a:tailEnd/>
          </a:ln>
        </p:spPr>
      </p:pic>
    </p:spTree>
    <p:extLst>
      <p:ext uri="{BB962C8B-B14F-4D97-AF65-F5344CB8AC3E}">
        <p14:creationId xmlns:p14="http://schemas.microsoft.com/office/powerpoint/2010/main" val="308101291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609600" y="277813"/>
            <a:ext cx="8271510" cy="1143000"/>
          </a:xfrm>
        </p:spPr>
        <p:txBody>
          <a:bodyPr>
            <a:noAutofit/>
          </a:bodyPr>
          <a:lstStyle/>
          <a:p>
            <a:r>
              <a:rPr lang="en-US" altLang="en-US" sz="2500" dirty="0"/>
              <a:t>TS – Supporting Statement for Other Income in </a:t>
            </a:r>
            <a:r>
              <a:rPr lang="en-US" altLang="en-US" sz="2500"/>
              <a:t>PDF File  </a:t>
            </a:r>
            <a:endParaRPr lang="en-US" altLang="en-US" sz="2500" dirty="0"/>
          </a:p>
        </p:txBody>
      </p:sp>
      <p:sp>
        <p:nvSpPr>
          <p:cNvPr id="823299" name="Rectangle 3"/>
          <p:cNvSpPr>
            <a:spLocks noGrp="1" noChangeArrowheads="1"/>
          </p:cNvSpPr>
          <p:nvPr>
            <p:ph idx="1"/>
          </p:nvPr>
        </p:nvSpPr>
        <p:spPr>
          <a:xfrm>
            <a:off x="609600" y="1524000"/>
            <a:ext cx="8153400" cy="4800600"/>
          </a:xfrm>
        </p:spPr>
        <p:txBody>
          <a:bodyPr>
            <a:normAutofit/>
          </a:bodyPr>
          <a:lstStyle/>
          <a:p>
            <a:pPr lvl="1"/>
            <a:endParaRPr lang="en-US" altLang="en-US" dirty="0"/>
          </a:p>
          <a:p>
            <a:pPr lvl="1"/>
            <a:endParaRPr lang="en-US" altLang="en-US" dirty="0"/>
          </a:p>
          <a:p>
            <a:pPr lvl="1">
              <a:buNone/>
            </a:pPr>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22</a:t>
            </a:fld>
            <a:endParaRPr lang="en-US" altLang="en-US"/>
          </a:p>
        </p:txBody>
      </p:sp>
      <p:sp>
        <p:nvSpPr>
          <p:cNvPr id="2" name="Date Placeholder 1"/>
          <p:cNvSpPr>
            <a:spLocks noGrp="1"/>
          </p:cNvSpPr>
          <p:nvPr>
            <p:ph type="dt" sz="half" idx="10"/>
          </p:nvPr>
        </p:nvSpPr>
        <p:spPr/>
        <p:txBody>
          <a:bodyPr/>
          <a:lstStyle/>
          <a:p>
            <a:r>
              <a:rPr lang="en-US"/>
              <a:t>12-12-2016</a:t>
            </a:r>
          </a:p>
        </p:txBody>
      </p:sp>
      <p:sp>
        <p:nvSpPr>
          <p:cNvPr id="3" name="Footer Placeholder 2"/>
          <p:cNvSpPr>
            <a:spLocks noGrp="1"/>
          </p:cNvSpPr>
          <p:nvPr>
            <p:ph type="ftr" sz="quarter" idx="3"/>
          </p:nvPr>
        </p:nvSpPr>
        <p:spPr/>
        <p:txBody>
          <a:bodyPr/>
          <a:lstStyle/>
          <a:p>
            <a:r>
              <a:rPr lang="en-US"/>
              <a:t>NJ TAX TY2015 v1.0</a:t>
            </a:r>
          </a:p>
        </p:txBody>
      </p:sp>
      <p:pic>
        <p:nvPicPr>
          <p:cNvPr id="9218" name="Picture 2"/>
          <p:cNvPicPr>
            <a:picLocks noChangeAspect="1" noChangeArrowheads="1"/>
          </p:cNvPicPr>
          <p:nvPr/>
        </p:nvPicPr>
        <p:blipFill>
          <a:blip r:embed="rId3" cstate="print"/>
          <a:srcRect/>
          <a:stretch>
            <a:fillRect/>
          </a:stretch>
        </p:blipFill>
        <p:spPr bwMode="auto">
          <a:xfrm>
            <a:off x="628650" y="1600200"/>
            <a:ext cx="7692389" cy="4149090"/>
          </a:xfrm>
          <a:prstGeom prst="rect">
            <a:avLst/>
          </a:prstGeom>
          <a:noFill/>
          <a:ln w="9525">
            <a:noFill/>
            <a:miter lim="800000"/>
            <a:headEnd/>
            <a:tailEnd/>
          </a:ln>
        </p:spPr>
      </p:pic>
    </p:spTree>
    <p:extLst>
      <p:ext uri="{BB962C8B-B14F-4D97-AF65-F5344CB8AC3E}">
        <p14:creationId xmlns:p14="http://schemas.microsoft.com/office/powerpoint/2010/main" val="21408568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p:txBody>
          <a:bodyPr>
            <a:normAutofit fontScale="90000"/>
          </a:bodyPr>
          <a:lstStyle/>
          <a:p>
            <a:r>
              <a:rPr lang="en-US" altLang="en-US" dirty="0"/>
              <a:t>Other Income Types</a:t>
            </a:r>
            <a:br>
              <a:rPr lang="en-US" altLang="en-US" dirty="0"/>
            </a:br>
            <a:r>
              <a:rPr lang="en-US" altLang="en-US" dirty="0"/>
              <a:t>Federal 1040 </a:t>
            </a:r>
            <a:r>
              <a:rPr lang="en-US" altLang="en-US" dirty="0" err="1"/>
              <a:t>Wkt</a:t>
            </a:r>
            <a:r>
              <a:rPr lang="en-US" altLang="en-US" dirty="0"/>
              <a:t> 7 – 1040 Line 21</a:t>
            </a:r>
            <a:endParaRPr lang="en-US" altLang="en-US" sz="2800" dirty="0"/>
          </a:p>
        </p:txBody>
      </p:sp>
      <p:sp>
        <p:nvSpPr>
          <p:cNvPr id="649219" name="Rectangle 3"/>
          <p:cNvSpPr>
            <a:spLocks noGrp="1" noChangeArrowheads="1"/>
          </p:cNvSpPr>
          <p:nvPr>
            <p:ph idx="1"/>
          </p:nvPr>
        </p:nvSpPr>
        <p:spPr/>
        <p:txBody>
          <a:bodyPr/>
          <a:lstStyle/>
          <a:p>
            <a:pPr>
              <a:lnSpc>
                <a:spcPct val="80000"/>
              </a:lnSpc>
            </a:pPr>
            <a:r>
              <a:rPr lang="en-US" altLang="en-US" sz="4000" dirty="0"/>
              <a:t> Gambling income</a:t>
            </a:r>
            <a:endParaRPr lang="en-US" altLang="en-US" sz="3400" dirty="0"/>
          </a:p>
          <a:p>
            <a:pPr>
              <a:lnSpc>
                <a:spcPct val="80000"/>
              </a:lnSpc>
            </a:pPr>
            <a:r>
              <a:rPr lang="en-US" altLang="en-US" sz="4000" dirty="0"/>
              <a:t> Jury duty income</a:t>
            </a:r>
          </a:p>
          <a:p>
            <a:pPr>
              <a:lnSpc>
                <a:spcPct val="80000"/>
              </a:lnSpc>
            </a:pPr>
            <a:r>
              <a:rPr lang="en-US" altLang="en-US" sz="4000" dirty="0"/>
              <a:t> Income as volunteer of medical studies</a:t>
            </a:r>
            <a:endParaRPr lang="en-US" altLang="en-US" dirty="0"/>
          </a:p>
          <a:p>
            <a:pPr>
              <a:lnSpc>
                <a:spcPct val="80000"/>
              </a:lnSpc>
            </a:pPr>
            <a:r>
              <a:rPr lang="en-US" altLang="en-US" sz="4000" dirty="0"/>
              <a:t> Prizes &amp; awards</a:t>
            </a:r>
          </a:p>
          <a:p>
            <a:pPr>
              <a:lnSpc>
                <a:spcPct val="80000"/>
              </a:lnSpc>
            </a:pPr>
            <a:r>
              <a:rPr lang="en-US" altLang="en-US" sz="4000" dirty="0"/>
              <a:t> Recoveries</a:t>
            </a:r>
          </a:p>
          <a:p>
            <a:pPr>
              <a:lnSpc>
                <a:spcPct val="80000"/>
              </a:lnSpc>
            </a:pPr>
            <a:r>
              <a:rPr lang="en-US" altLang="en-US" sz="4000" dirty="0"/>
              <a:t> Poll attendant </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270606026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Title 1"/>
          <p:cNvSpPr>
            <a:spLocks noGrp="1"/>
          </p:cNvSpPr>
          <p:nvPr>
            <p:ph type="title"/>
          </p:nvPr>
        </p:nvSpPr>
        <p:spPr/>
        <p:txBody>
          <a:bodyPr>
            <a:normAutofit fontScale="90000"/>
          </a:bodyPr>
          <a:lstStyle/>
          <a:p>
            <a:r>
              <a:rPr lang="en-US" altLang="en-US" dirty="0"/>
              <a:t>Gambling Income on Federal Return</a:t>
            </a:r>
          </a:p>
        </p:txBody>
      </p:sp>
      <p:sp>
        <p:nvSpPr>
          <p:cNvPr id="651267" name="Content Placeholder 2"/>
          <p:cNvSpPr>
            <a:spLocks noGrp="1"/>
          </p:cNvSpPr>
          <p:nvPr>
            <p:ph idx="1"/>
          </p:nvPr>
        </p:nvSpPr>
        <p:spPr>
          <a:xfrm>
            <a:off x="609600" y="1524000"/>
            <a:ext cx="8077200" cy="4800600"/>
          </a:xfrm>
        </p:spPr>
        <p:txBody>
          <a:bodyPr>
            <a:normAutofit fontScale="85000" lnSpcReduction="10000"/>
          </a:bodyPr>
          <a:lstStyle/>
          <a:p>
            <a:r>
              <a:rPr lang="en-US" altLang="en-US" dirty="0"/>
              <a:t> Gambling winnings must be included in Other Income on 1040 line 21</a:t>
            </a:r>
          </a:p>
          <a:p>
            <a:pPr lvl="1"/>
            <a:r>
              <a:rPr lang="en-US" altLang="en-US" dirty="0"/>
              <a:t> If W-2G was issued (usually if winnings &gt; $600) , enter winnings in Federal section \ Income \ Enter Myself \ Other Income \ Gambling Winnings (W2-G)</a:t>
            </a:r>
          </a:p>
          <a:p>
            <a:pPr lvl="1"/>
            <a:r>
              <a:rPr lang="en-US" altLang="en-US" dirty="0"/>
              <a:t>  If no W-2G was issued, enter in Federal section \ Income \ Enter Myself \ Other Income \ Other Inc. Not Reported Elsewhere</a:t>
            </a:r>
          </a:p>
          <a:p>
            <a:r>
              <a:rPr lang="en-US" altLang="en-US" dirty="0"/>
              <a:t> For taxpayers who itemize, gambling losses can be deducted up to amount of winnings on Schedule A</a:t>
            </a:r>
          </a:p>
          <a:p>
            <a:pPr lvl="1"/>
            <a:r>
              <a:rPr lang="en-US" altLang="en-US" dirty="0"/>
              <a:t> </a:t>
            </a:r>
            <a:r>
              <a:rPr lang="en-US" dirty="0"/>
              <a:t>Enter losses in Federal section \ Deductions \ Enter Myself \ Itemized Deductions \ Miscellaneous Deductions</a:t>
            </a:r>
            <a:endParaRPr lang="en-US" altLang="en-US" dirty="0"/>
          </a:p>
          <a:p>
            <a:pPr>
              <a:buNone/>
            </a:pPr>
            <a:endParaRPr lang="en-US" altLang="en-US" dirty="0"/>
          </a:p>
        </p:txBody>
      </p:sp>
      <p:pic>
        <p:nvPicPr>
          <p:cNvPr id="287754" name="Picture 10" descr="http://www.google.com/url?source=imgres&amp;ct=img&amp;q=http://www.plotas.info/casinogame/1/249.jpg&amp;sa=X&amp;ei=ZusjTemgLMP6lwf2qpG7Cw&amp;ved=0CAQQ8wc4ZA&amp;usg=AFQjCNGsnjYDuVFYtkrzC5Q0ABGa_nAG2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626" y="457200"/>
            <a:ext cx="846081" cy="817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349703507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NJ Gambling Income</a:t>
            </a:r>
          </a:p>
        </p:txBody>
      </p:sp>
      <p:sp>
        <p:nvSpPr>
          <p:cNvPr id="3" name="Content Placeholder 2"/>
          <p:cNvSpPr>
            <a:spLocks noGrp="1"/>
          </p:cNvSpPr>
          <p:nvPr>
            <p:ph idx="1"/>
          </p:nvPr>
        </p:nvSpPr>
        <p:spPr>
          <a:xfrm>
            <a:off x="609600" y="1524000"/>
            <a:ext cx="8077200" cy="4800600"/>
          </a:xfrm>
        </p:spPr>
        <p:txBody>
          <a:bodyPr>
            <a:normAutofit lnSpcReduction="10000"/>
          </a:bodyPr>
          <a:lstStyle/>
          <a:p>
            <a:r>
              <a:rPr lang="en-US" dirty="0"/>
              <a:t> Losses are deducted from winnings before reporting the net on NJ 1040 Line 23 </a:t>
            </a:r>
          </a:p>
          <a:p>
            <a:pPr lvl="1"/>
            <a:r>
              <a:rPr lang="en-US" dirty="0"/>
              <a:t> NJ Lottery winnings of $10,000 or less per occurrence are not taxable in NJ</a:t>
            </a:r>
          </a:p>
          <a:p>
            <a:pPr lvl="1"/>
            <a:r>
              <a:rPr lang="en-US" dirty="0"/>
              <a:t> Lottery winnings from other states are fully taxable</a:t>
            </a:r>
          </a:p>
          <a:p>
            <a:r>
              <a:rPr lang="en-US" dirty="0"/>
              <a:t> Winnings/losses will not automatically flow through from Federal to NJ return</a:t>
            </a:r>
          </a:p>
          <a:p>
            <a:r>
              <a:rPr lang="en-US" dirty="0"/>
              <a:t> </a:t>
            </a:r>
            <a:r>
              <a:rPr lang="en-US" dirty="0">
                <a:solidFill>
                  <a:srgbClr val="FF0000"/>
                </a:solidFill>
              </a:rPr>
              <a:t>Capture gambling information on NJ Checklist for later entry in the State section</a:t>
            </a:r>
          </a:p>
          <a:p>
            <a:pPr lvl="1">
              <a:buNone/>
            </a:pPr>
            <a:endParaRPr lang="en-US" dirty="0"/>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ttp://www.google.com/url?source=imgres&amp;ct=img&amp;q=http://www.plotas.info/casinogame/1/249.jpg&amp;sa=X&amp;ei=ZusjTemgLMP6lwf2qpG7Cw&amp;ved=0CAQQ8wc4ZA&amp;usg=AFQjCNGsnjYDuVFYtkrzC5Q0ABGa_nAG2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152400"/>
            <a:ext cx="1285875"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5</a:t>
            </a:fld>
            <a:endParaRPr lang="en-US"/>
          </a:p>
        </p:txBody>
      </p:sp>
      <p:pic>
        <p:nvPicPr>
          <p:cNvPr id="10" name="Picture 9" descr="NJ TaxSlayer"/>
          <p:cNvPicPr>
            <a:picLocks noChangeAspect="1"/>
          </p:cNvPicPr>
          <p:nvPr/>
        </p:nvPicPr>
        <p:blipFill>
          <a:blip r:embed="rId5"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302047120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Title 1"/>
          <p:cNvSpPr>
            <a:spLocks noGrp="1"/>
          </p:cNvSpPr>
          <p:nvPr>
            <p:ph type="title"/>
          </p:nvPr>
        </p:nvSpPr>
        <p:spPr>
          <a:xfrm>
            <a:off x="609600" y="277813"/>
            <a:ext cx="8229600" cy="1143000"/>
          </a:xfrm>
        </p:spPr>
        <p:txBody>
          <a:bodyPr/>
          <a:lstStyle/>
          <a:p>
            <a:r>
              <a:rPr lang="en-US" altLang="en-US"/>
              <a:t>Sample Gambling Winnings – W-2G</a:t>
            </a:r>
          </a:p>
        </p:txBody>
      </p:sp>
      <p:pic>
        <p:nvPicPr>
          <p:cNvPr id="653316" name="Picture 7"/>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13710" t="38710" r="11290" b="24854"/>
          <a:stretch>
            <a:fillRect/>
          </a:stretch>
        </p:blipFill>
        <p:spPr>
          <a:xfrm>
            <a:off x="685800" y="1676400"/>
            <a:ext cx="7924800" cy="3886200"/>
          </a:xfrm>
          <a:ln>
            <a:solidFill>
              <a:schemeClr val="tx1"/>
            </a:solidFill>
            <a:miter lim="800000"/>
            <a:headEnd/>
            <a:tailEnd/>
          </a:ln>
        </p:spPr>
      </p:pic>
      <p:sp>
        <p:nvSpPr>
          <p:cNvPr id="653317" name="TextBox 4"/>
          <p:cNvSpPr txBox="1">
            <a:spLocks noChangeArrowheads="1"/>
          </p:cNvSpPr>
          <p:nvPr/>
        </p:nvSpPr>
        <p:spPr bwMode="auto">
          <a:xfrm>
            <a:off x="990600" y="3962400"/>
            <a:ext cx="1346200" cy="338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a:latin typeface="Arial" panose="020B0604020202020204" pitchFamily="34" charset="0"/>
                <a:cs typeface="Arial" panose="020B0604020202020204" pitchFamily="34" charset="0"/>
              </a:rPr>
              <a:t>Diane Davis</a:t>
            </a:r>
          </a:p>
        </p:txBody>
      </p:sp>
      <p:sp>
        <p:nvSpPr>
          <p:cNvPr id="653318" name="TextBox 5"/>
          <p:cNvSpPr txBox="1">
            <a:spLocks noChangeArrowheads="1"/>
          </p:cNvSpPr>
          <p:nvPr/>
        </p:nvSpPr>
        <p:spPr bwMode="auto">
          <a:xfrm>
            <a:off x="990600" y="4419600"/>
            <a:ext cx="1981200" cy="338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a:latin typeface="Arial" panose="020B0604020202020204" pitchFamily="34" charset="0"/>
                <a:cs typeface="Arial" panose="020B0604020202020204" pitchFamily="34" charset="0"/>
              </a:rPr>
              <a:t>210 Main Street</a:t>
            </a:r>
          </a:p>
        </p:txBody>
      </p:sp>
      <p:sp>
        <p:nvSpPr>
          <p:cNvPr id="8" name="TextBox 7"/>
          <p:cNvSpPr txBox="1"/>
          <p:nvPr/>
        </p:nvSpPr>
        <p:spPr>
          <a:xfrm>
            <a:off x="5562600" y="2590800"/>
            <a:ext cx="1143000" cy="307777"/>
          </a:xfrm>
          <a:prstGeom prst="rect">
            <a:avLst/>
          </a:prstGeom>
          <a:solidFill>
            <a:schemeClr val="accent3"/>
          </a:solidFill>
        </p:spPr>
        <p:txBody>
          <a:bodyPr wrap="square" rtlCol="0">
            <a:spAutoFit/>
          </a:bodyPr>
          <a:lstStyle/>
          <a:p>
            <a:r>
              <a:rPr lang="en-US" sz="1400" b="1" dirty="0"/>
              <a:t>04/15/2015</a:t>
            </a:r>
          </a:p>
        </p:txBody>
      </p:sp>
      <p:sp>
        <p:nvSpPr>
          <p:cNvPr id="9" name="TextBox 8"/>
          <p:cNvSpPr txBox="1"/>
          <p:nvPr/>
        </p:nvSpPr>
        <p:spPr>
          <a:xfrm>
            <a:off x="3962400" y="3962400"/>
            <a:ext cx="1295400" cy="307777"/>
          </a:xfrm>
          <a:prstGeom prst="rect">
            <a:avLst/>
          </a:prstGeom>
          <a:solidFill>
            <a:schemeClr val="accent3"/>
          </a:solidFill>
        </p:spPr>
        <p:txBody>
          <a:bodyPr wrap="square" rtlCol="0">
            <a:spAutoFit/>
          </a:bodyPr>
          <a:lstStyle/>
          <a:p>
            <a:r>
              <a:rPr lang="en-US" sz="1400" b="1" dirty="0"/>
              <a:t>123-06-4139</a:t>
            </a:r>
          </a:p>
        </p:txBody>
      </p:sp>
      <p:sp>
        <p:nvSpPr>
          <p:cNvPr id="11" name="TextBox 10"/>
          <p:cNvSpPr txBox="1"/>
          <p:nvPr/>
        </p:nvSpPr>
        <p:spPr>
          <a:xfrm>
            <a:off x="1066800" y="3124200"/>
            <a:ext cx="2286000" cy="307777"/>
          </a:xfrm>
          <a:prstGeom prst="rect">
            <a:avLst/>
          </a:prstGeom>
          <a:solidFill>
            <a:schemeClr val="accent3"/>
          </a:solidFill>
        </p:spPr>
        <p:txBody>
          <a:bodyPr wrap="square" rtlCol="0">
            <a:spAutoFit/>
          </a:bodyPr>
          <a:lstStyle/>
          <a:p>
            <a:r>
              <a:rPr lang="en-US" sz="1400" b="1" dirty="0"/>
              <a:t>Atlantic City, NJ 08404</a:t>
            </a:r>
          </a:p>
        </p:txBody>
      </p:sp>
      <p:sp>
        <p:nvSpPr>
          <p:cNvPr id="12" name="TextBox 11"/>
          <p:cNvSpPr txBox="1"/>
          <p:nvPr/>
        </p:nvSpPr>
        <p:spPr>
          <a:xfrm>
            <a:off x="2514600" y="3505200"/>
            <a:ext cx="1295400" cy="307778"/>
          </a:xfrm>
          <a:prstGeom prst="rect">
            <a:avLst/>
          </a:prstGeom>
          <a:solidFill>
            <a:schemeClr val="accent3"/>
          </a:solidFill>
        </p:spPr>
        <p:txBody>
          <a:bodyPr wrap="square" rtlCol="0">
            <a:spAutoFit/>
          </a:bodyPr>
          <a:lstStyle/>
          <a:p>
            <a:r>
              <a:rPr lang="en-US" sz="1400" b="1" dirty="0"/>
              <a:t>609-555-5555</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388367242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05789" y="2068830"/>
            <a:ext cx="8001001" cy="4023360"/>
          </a:xfrm>
          <a:prstGeom prst="rect">
            <a:avLst/>
          </a:prstGeom>
          <a:noFill/>
          <a:ln w="9525">
            <a:noFill/>
            <a:miter lim="800000"/>
            <a:headEnd/>
            <a:tailEnd/>
          </a:ln>
        </p:spPr>
      </p:pic>
      <p:sp>
        <p:nvSpPr>
          <p:cNvPr id="655363" name="Rectangle 2"/>
          <p:cNvSpPr>
            <a:spLocks noGrp="1" noChangeArrowheads="1"/>
          </p:cNvSpPr>
          <p:nvPr>
            <p:ph type="title"/>
          </p:nvPr>
        </p:nvSpPr>
        <p:spPr>
          <a:xfrm>
            <a:off x="609600" y="277813"/>
            <a:ext cx="8305800" cy="1143000"/>
          </a:xfrm>
        </p:spPr>
        <p:txBody>
          <a:bodyPr>
            <a:normAutofit fontScale="90000"/>
          </a:bodyPr>
          <a:lstStyle/>
          <a:p>
            <a:r>
              <a:rPr lang="en-US" altLang="en-US" dirty="0"/>
              <a:t>TS - Federal Gambling Winnings – W-2G</a:t>
            </a:r>
            <a:br>
              <a:rPr lang="en-US" altLang="en-US" dirty="0"/>
            </a:br>
            <a:r>
              <a:rPr lang="en-US" altLang="en-US" sz="2400" dirty="0">
                <a:solidFill>
                  <a:srgbClr val="0070C0"/>
                </a:solidFill>
              </a:rPr>
              <a:t>Federal section \ Income \ Enter Myself \ Other Income \ Gambling Winnings (W2-G)</a:t>
            </a:r>
          </a:p>
        </p:txBody>
      </p:sp>
      <p:sp>
        <p:nvSpPr>
          <p:cNvPr id="6" name="Oval 5"/>
          <p:cNvSpPr>
            <a:spLocks noChangeArrowheads="1"/>
          </p:cNvSpPr>
          <p:nvPr/>
        </p:nvSpPr>
        <p:spPr bwMode="auto">
          <a:xfrm>
            <a:off x="6720840" y="2045970"/>
            <a:ext cx="464820" cy="30861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9" name="TextBox 8"/>
          <p:cNvSpPr txBox="1"/>
          <p:nvPr/>
        </p:nvSpPr>
        <p:spPr>
          <a:xfrm>
            <a:off x="3901440" y="2141220"/>
            <a:ext cx="2042160" cy="369332"/>
          </a:xfrm>
          <a:prstGeom prst="rect">
            <a:avLst/>
          </a:prstGeom>
          <a:solidFill>
            <a:schemeClr val="accent5">
              <a:lumMod val="75000"/>
            </a:schemeClr>
          </a:solidFill>
          <a:ln>
            <a:solidFill>
              <a:schemeClr val="accent6">
                <a:lumMod val="50000"/>
              </a:schemeClr>
            </a:solidFill>
          </a:ln>
        </p:spPr>
        <p:txBody>
          <a:bodyPr wrap="square">
            <a:spAutoFit/>
          </a:bodyPr>
          <a:lstStyle/>
          <a:p>
            <a:pPr eaLnBrk="1" hangingPunct="1">
              <a:defRPr/>
            </a:pPr>
            <a:r>
              <a:rPr lang="en-US" b="1" dirty="0">
                <a:latin typeface="Arial" charset="0"/>
              </a:rPr>
              <a:t>Gross winnings</a:t>
            </a:r>
          </a:p>
        </p:txBody>
      </p:sp>
      <p:pic>
        <p:nvPicPr>
          <p:cNvPr id="18"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p:cNvCxnSpPr/>
          <p:nvPr/>
        </p:nvCxnSpPr>
        <p:spPr bwMode="auto">
          <a:xfrm flipV="1">
            <a:off x="5932170" y="2240280"/>
            <a:ext cx="792480" cy="1143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pic>
        <p:nvPicPr>
          <p:cNvPr id="16" name="Picture 15" descr="NJ TaxSlayer"/>
          <p:cNvPicPr>
            <a:picLocks noChangeAspect="1"/>
          </p:cNvPicPr>
          <p:nvPr/>
        </p:nvPicPr>
        <p:blipFill>
          <a:blip r:embed="rId5" cstate="print"/>
          <a:stretch>
            <a:fillRect/>
          </a:stretch>
        </p:blipFill>
        <p:spPr>
          <a:xfrm>
            <a:off x="0" y="990600"/>
            <a:ext cx="612648" cy="163373"/>
          </a:xfrm>
          <a:prstGeom prst="rect">
            <a:avLst/>
          </a:prstGeom>
        </p:spPr>
      </p:pic>
      <p:pic>
        <p:nvPicPr>
          <p:cNvPr id="1027" name="Picture 3"/>
          <p:cNvPicPr>
            <a:picLocks noChangeAspect="1" noChangeArrowheads="1"/>
          </p:cNvPicPr>
          <p:nvPr/>
        </p:nvPicPr>
        <p:blipFill>
          <a:blip r:embed="rId6" cstate="print"/>
          <a:srcRect/>
          <a:stretch>
            <a:fillRect/>
          </a:stretch>
        </p:blipFill>
        <p:spPr bwMode="auto">
          <a:xfrm>
            <a:off x="591503" y="1532573"/>
            <a:ext cx="8038147" cy="409575"/>
          </a:xfrm>
          <a:prstGeom prst="rect">
            <a:avLst/>
          </a:prstGeom>
          <a:noFill/>
          <a:ln w="9525">
            <a:noFill/>
            <a:miter lim="800000"/>
            <a:headEnd/>
            <a:tailEnd/>
          </a:ln>
        </p:spPr>
      </p:pic>
      <p:sp>
        <p:nvSpPr>
          <p:cNvPr id="13" name="TextBox 12"/>
          <p:cNvSpPr txBox="1"/>
          <p:nvPr/>
        </p:nvSpPr>
        <p:spPr>
          <a:xfrm>
            <a:off x="2438400" y="5105400"/>
            <a:ext cx="3775393" cy="646331"/>
          </a:xfrm>
          <a:prstGeom prst="rect">
            <a:avLst/>
          </a:prstGeom>
          <a:solidFill>
            <a:schemeClr val="accent5">
              <a:lumMod val="75000"/>
            </a:schemeClr>
          </a:solidFill>
          <a:ln>
            <a:solidFill>
              <a:srgbClr val="002060"/>
            </a:solidFill>
          </a:ln>
        </p:spPr>
        <p:txBody>
          <a:bodyPr wrap="none" rtlCol="0">
            <a:spAutoFit/>
          </a:bodyPr>
          <a:lstStyle/>
          <a:p>
            <a:r>
              <a:rPr lang="en-US" b="1" dirty="0"/>
              <a:t>Leave state section blank unless</a:t>
            </a:r>
          </a:p>
          <a:p>
            <a:r>
              <a:rPr lang="en-US" b="1" dirty="0"/>
              <a:t>State taxes were withheld</a:t>
            </a:r>
          </a:p>
        </p:txBody>
      </p:sp>
    </p:spTree>
    <p:extLst>
      <p:ext uri="{BB962C8B-B14F-4D97-AF65-F5344CB8AC3E}">
        <p14:creationId xmlns:p14="http://schemas.microsoft.com/office/powerpoint/2010/main" val="8543670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28663" y="1737360"/>
            <a:ext cx="7686675" cy="3634740"/>
          </a:xfrm>
          <a:prstGeom prst="rect">
            <a:avLst/>
          </a:prstGeom>
          <a:noFill/>
          <a:ln w="9525">
            <a:noFill/>
            <a:miter lim="800000"/>
            <a:headEnd/>
            <a:tailEnd/>
          </a:ln>
        </p:spPr>
      </p:pic>
      <p:sp>
        <p:nvSpPr>
          <p:cNvPr id="655363" name="Rectangle 2"/>
          <p:cNvSpPr>
            <a:spLocks noGrp="1" noChangeArrowheads="1"/>
          </p:cNvSpPr>
          <p:nvPr>
            <p:ph type="title"/>
          </p:nvPr>
        </p:nvSpPr>
        <p:spPr/>
        <p:txBody>
          <a:bodyPr>
            <a:normAutofit fontScale="90000"/>
          </a:bodyPr>
          <a:lstStyle/>
          <a:p>
            <a:r>
              <a:rPr lang="en-US" altLang="en-US" dirty="0"/>
              <a:t>TS - Federal Gambling Losses</a:t>
            </a:r>
            <a:br>
              <a:rPr lang="en-US" altLang="en-US" dirty="0"/>
            </a:br>
            <a:r>
              <a:rPr lang="en-US" sz="2400" dirty="0">
                <a:solidFill>
                  <a:srgbClr val="0070C0"/>
                </a:solidFill>
              </a:rPr>
              <a:t>Federal section \ Deductions \ Enter Myself \ Itemized Deductions \ Miscellaneous Deductions</a:t>
            </a:r>
            <a:endParaRPr lang="en-US" altLang="en-US" sz="2400" dirty="0">
              <a:solidFill>
                <a:srgbClr val="0070C0"/>
              </a:solidFill>
            </a:endParaRPr>
          </a:p>
        </p:txBody>
      </p:sp>
      <p:sp>
        <p:nvSpPr>
          <p:cNvPr id="6" name="Oval 5"/>
          <p:cNvSpPr>
            <a:spLocks noChangeArrowheads="1"/>
          </p:cNvSpPr>
          <p:nvPr/>
        </p:nvSpPr>
        <p:spPr bwMode="auto">
          <a:xfrm>
            <a:off x="7189470" y="4103370"/>
            <a:ext cx="651510" cy="4114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9" name="TextBox 8"/>
          <p:cNvSpPr txBox="1"/>
          <p:nvPr/>
        </p:nvSpPr>
        <p:spPr>
          <a:xfrm>
            <a:off x="4011930" y="4118610"/>
            <a:ext cx="2663190" cy="646331"/>
          </a:xfrm>
          <a:prstGeom prst="rect">
            <a:avLst/>
          </a:prstGeom>
          <a:solidFill>
            <a:schemeClr val="accent5">
              <a:lumMod val="75000"/>
            </a:schemeClr>
          </a:solidFill>
          <a:ln>
            <a:solidFill>
              <a:schemeClr val="accent6">
                <a:lumMod val="50000"/>
              </a:schemeClr>
            </a:solidFill>
          </a:ln>
        </p:spPr>
        <p:txBody>
          <a:bodyPr wrap="square">
            <a:spAutoFit/>
          </a:bodyPr>
          <a:lstStyle/>
          <a:p>
            <a:pPr eaLnBrk="1" hangingPunct="1">
              <a:defRPr/>
            </a:pPr>
            <a:r>
              <a:rPr lang="en-US" b="1" dirty="0">
                <a:latin typeface="Arial" charset="0"/>
              </a:rPr>
              <a:t>Losses (only up to the extent of winnings)</a:t>
            </a:r>
          </a:p>
        </p:txBody>
      </p:sp>
      <p:pic>
        <p:nvPicPr>
          <p:cNvPr id="18"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p:cNvCxnSpPr/>
          <p:nvPr/>
        </p:nvCxnSpPr>
        <p:spPr bwMode="auto">
          <a:xfrm flipV="1">
            <a:off x="6663690" y="4309110"/>
            <a:ext cx="495300" cy="2286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pic>
        <p:nvPicPr>
          <p:cNvPr id="16" name="Picture 15" descr="NJ TaxSlayer"/>
          <p:cNvPicPr>
            <a:picLocks noChangeAspect="1"/>
          </p:cNvPicPr>
          <p:nvPr/>
        </p:nvPicPr>
        <p:blipFill>
          <a:blip r:embed="rId5" cstate="print"/>
          <a:stretch>
            <a:fillRect/>
          </a:stretch>
        </p:blipFill>
        <p:spPr>
          <a:xfrm>
            <a:off x="0" y="990600"/>
            <a:ext cx="612648" cy="163373"/>
          </a:xfrm>
          <a:prstGeom prst="rect">
            <a:avLst/>
          </a:prstGeom>
        </p:spPr>
      </p:pic>
      <p:sp>
        <p:nvSpPr>
          <p:cNvPr id="19" name="TextBox 18"/>
          <p:cNvSpPr txBox="1"/>
          <p:nvPr/>
        </p:nvSpPr>
        <p:spPr>
          <a:xfrm flipH="1">
            <a:off x="822958" y="5303520"/>
            <a:ext cx="7292341" cy="646331"/>
          </a:xfrm>
          <a:prstGeom prst="rect">
            <a:avLst/>
          </a:prstGeom>
          <a:noFill/>
        </p:spPr>
        <p:txBody>
          <a:bodyPr wrap="square" rtlCol="0">
            <a:spAutoFit/>
          </a:bodyPr>
          <a:lstStyle/>
          <a:p>
            <a:r>
              <a:rPr lang="en-US" b="1" dirty="0">
                <a:solidFill>
                  <a:srgbClr val="FF0000"/>
                </a:solidFill>
              </a:rPr>
              <a:t>Note:  If losses &gt; winnings are entered, TaxSlayer will leave that amount on this screen, and it will flow through to Schedule A  </a:t>
            </a:r>
          </a:p>
        </p:txBody>
      </p:sp>
    </p:spTree>
    <p:extLst>
      <p:ext uri="{BB962C8B-B14F-4D97-AF65-F5344CB8AC3E}">
        <p14:creationId xmlns:p14="http://schemas.microsoft.com/office/powerpoint/2010/main" val="20167973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533400" y="1676400"/>
            <a:ext cx="7978141" cy="4286250"/>
          </a:xfrm>
          <a:prstGeom prst="rect">
            <a:avLst/>
          </a:prstGeom>
          <a:noFill/>
          <a:ln w="9525">
            <a:noFill/>
            <a:miter lim="800000"/>
            <a:headEnd/>
            <a:tailEnd/>
          </a:ln>
        </p:spPr>
      </p:pic>
      <p:sp>
        <p:nvSpPr>
          <p:cNvPr id="655363" name="Rectangle 2"/>
          <p:cNvSpPr>
            <a:spLocks noGrp="1" noChangeArrowheads="1"/>
          </p:cNvSpPr>
          <p:nvPr>
            <p:ph type="title"/>
          </p:nvPr>
        </p:nvSpPr>
        <p:spPr/>
        <p:txBody>
          <a:bodyPr>
            <a:normAutofit fontScale="90000"/>
          </a:bodyPr>
          <a:lstStyle/>
          <a:p>
            <a:r>
              <a:rPr lang="en-US" altLang="en-US" dirty="0"/>
              <a:t>TS – NJ Net Gambling Winnings </a:t>
            </a:r>
            <a:br>
              <a:rPr lang="en-US" altLang="en-US" dirty="0"/>
            </a:br>
            <a:r>
              <a:rPr lang="en-US" altLang="en-US" sz="2400" dirty="0">
                <a:solidFill>
                  <a:srgbClr val="0070C0"/>
                </a:solidFill>
              </a:rPr>
              <a:t>State section \ Edit \ Enter Myself </a:t>
            </a:r>
            <a:r>
              <a:rPr lang="en-US" altLang="en-US" sz="2400">
                <a:solidFill>
                  <a:srgbClr val="0070C0"/>
                </a:solidFill>
              </a:rPr>
              <a:t>\ Congratulations \ Income </a:t>
            </a:r>
            <a:r>
              <a:rPr lang="en-US" altLang="en-US" sz="2400" dirty="0">
                <a:solidFill>
                  <a:srgbClr val="0070C0"/>
                </a:solidFill>
              </a:rPr>
              <a:t>Subject to Tax</a:t>
            </a:r>
          </a:p>
        </p:txBody>
      </p:sp>
      <p:sp>
        <p:nvSpPr>
          <p:cNvPr id="6" name="Oval 5"/>
          <p:cNvSpPr>
            <a:spLocks noChangeArrowheads="1"/>
          </p:cNvSpPr>
          <p:nvPr/>
        </p:nvSpPr>
        <p:spPr bwMode="auto">
          <a:xfrm>
            <a:off x="6324600" y="4267200"/>
            <a:ext cx="464820" cy="30861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9" name="TextBox 8"/>
          <p:cNvSpPr txBox="1"/>
          <p:nvPr/>
        </p:nvSpPr>
        <p:spPr>
          <a:xfrm>
            <a:off x="2727434" y="3704896"/>
            <a:ext cx="2926080" cy="923330"/>
          </a:xfrm>
          <a:prstGeom prst="rect">
            <a:avLst/>
          </a:prstGeom>
          <a:solidFill>
            <a:schemeClr val="accent5">
              <a:lumMod val="75000"/>
            </a:schemeClr>
          </a:solidFill>
          <a:ln>
            <a:solidFill>
              <a:schemeClr val="accent6">
                <a:lumMod val="50000"/>
              </a:schemeClr>
            </a:solidFill>
          </a:ln>
        </p:spPr>
        <p:txBody>
          <a:bodyPr wrap="square">
            <a:spAutoFit/>
          </a:bodyPr>
          <a:lstStyle/>
          <a:p>
            <a:pPr eaLnBrk="1" hangingPunct="1">
              <a:defRPr/>
            </a:pPr>
            <a:r>
              <a:rPr lang="en-US" b="1" dirty="0">
                <a:latin typeface="Arial" charset="0"/>
              </a:rPr>
              <a:t>Net gambling winnings</a:t>
            </a:r>
          </a:p>
          <a:p>
            <a:pPr eaLnBrk="1" hangingPunct="1">
              <a:defRPr/>
            </a:pPr>
            <a:r>
              <a:rPr lang="en-US" b="1" dirty="0">
                <a:latin typeface="Arial" charset="0"/>
              </a:rPr>
              <a:t>(winnings minus losses), but not less than 0</a:t>
            </a:r>
          </a:p>
        </p:txBody>
      </p:sp>
      <p:pic>
        <p:nvPicPr>
          <p:cNvPr id="18"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p:cNvCxnSpPr>
            <a:endCxn id="6" idx="2"/>
          </p:cNvCxnSpPr>
          <p:nvPr/>
        </p:nvCxnSpPr>
        <p:spPr bwMode="auto">
          <a:xfrm>
            <a:off x="5612130" y="4366260"/>
            <a:ext cx="712470" cy="55245"/>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pic>
        <p:nvPicPr>
          <p:cNvPr id="16" name="Picture 15" descr="NJ TaxSlayer"/>
          <p:cNvPicPr>
            <a:picLocks noChangeAspect="1"/>
          </p:cNvPicPr>
          <p:nvPr/>
        </p:nvPicPr>
        <p:blipFill>
          <a:blip r:embed="rId5"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3031100006"/>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1529</Words>
  <Application>Microsoft Office PowerPoint</Application>
  <PresentationFormat>On-screen Show (4:3)</PresentationFormat>
  <Paragraphs>244</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ＭＳ Ｐゴシック</vt:lpstr>
      <vt:lpstr>Arial</vt:lpstr>
      <vt:lpstr>Calibri</vt:lpstr>
      <vt:lpstr>Verdana</vt:lpstr>
      <vt:lpstr>Wingdings</vt:lpstr>
      <vt:lpstr>NJ Template 06</vt:lpstr>
      <vt:lpstr>Other Income</vt:lpstr>
      <vt:lpstr>Other Income Federal 1040 Line 21</vt:lpstr>
      <vt:lpstr>Other Income Types Federal 1040 Wkt 7 – 1040 Line 21</vt:lpstr>
      <vt:lpstr>Gambling Income on Federal Return</vt:lpstr>
      <vt:lpstr>NJ Gambling Income</vt:lpstr>
      <vt:lpstr>Sample Gambling Winnings – W-2G</vt:lpstr>
      <vt:lpstr>TS - Federal Gambling Winnings – W-2G Federal section \ Income \ Enter Myself \ Other Income \ Gambling Winnings (W2-G)</vt:lpstr>
      <vt:lpstr>TS - Federal Gambling Losses Federal section \ Deductions \ Enter Myself \ Itemized Deductions \ Miscellaneous Deductions</vt:lpstr>
      <vt:lpstr>TS – NJ Net Gambling Winnings  State section \ Edit \ Enter Myself \ Congratulations \ Income Subject to Tax</vt:lpstr>
      <vt:lpstr>Jury Duty Pay</vt:lpstr>
      <vt:lpstr>TS – Jury Duty Pay Federal section \ Income \ Enter Myself \ Other Income \ Other Inc. Not Reported Elsewhere </vt:lpstr>
      <vt:lpstr>TS - Other Income – Federal 1040 Lines 21 and 36</vt:lpstr>
      <vt:lpstr>Recoveries</vt:lpstr>
      <vt:lpstr>Cancellation of Credit Card Debt</vt:lpstr>
      <vt:lpstr>Cancellation of Credit Card Debt</vt:lpstr>
      <vt:lpstr>Cancellation of Credit Card Debt –  1099-C</vt:lpstr>
      <vt:lpstr>TS - Cancellation of Credit Card Debt Federal section \ Income \ Enter Myself \ Other Income \ Cancellation of Debt (1099-C, Form 982) \ Cancellation of Debt (Form 1099-C) </vt:lpstr>
      <vt:lpstr>Foreclosures/Abandonments and Cancellation of Debt on Mortgage</vt:lpstr>
      <vt:lpstr>Income from Long-Term Care Insurance Contracts</vt:lpstr>
      <vt:lpstr>TS – L/T Care Insurance Contracts – 1099-LTC</vt:lpstr>
      <vt:lpstr>TS – L/T Care Insurance Contracts – 1099-LTC Federal section \ Deductions \ Enter Myself \ Adjustments \ Medical Savings Accounts (Form 8853) \ Form 8853 Medical Savings Account</vt:lpstr>
      <vt:lpstr>TS – Supporting Statement for Other Income in PDF File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2016-12-12T20:57:33Z</dcterms:modified>
</cp:coreProperties>
</file>